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0" r:id="rId2"/>
    <p:sldId id="274" r:id="rId3"/>
    <p:sldId id="272" r:id="rId4"/>
    <p:sldId id="275" r:id="rId5"/>
    <p:sldId id="299" r:id="rId6"/>
    <p:sldId id="300" r:id="rId7"/>
    <p:sldId id="294" r:id="rId8"/>
    <p:sldId id="295" r:id="rId9"/>
    <p:sldId id="277" r:id="rId10"/>
    <p:sldId id="302" r:id="rId11"/>
    <p:sldId id="279" r:id="rId12"/>
    <p:sldId id="293" r:id="rId13"/>
    <p:sldId id="301" r:id="rId14"/>
    <p:sldId id="290" r:id="rId15"/>
    <p:sldId id="296" r:id="rId16"/>
    <p:sldId id="283" r:id="rId17"/>
    <p:sldId id="306" r:id="rId18"/>
    <p:sldId id="312" r:id="rId19"/>
    <p:sldId id="311" r:id="rId20"/>
    <p:sldId id="310" r:id="rId21"/>
    <p:sldId id="305" r:id="rId22"/>
    <p:sldId id="309" r:id="rId23"/>
    <p:sldId id="285" r:id="rId24"/>
    <p:sldId id="284" r:id="rId25"/>
    <p:sldId id="291" r:id="rId26"/>
    <p:sldId id="287" r:id="rId27"/>
    <p:sldId id="288" r:id="rId28"/>
    <p:sldId id="286" r:id="rId29"/>
    <p:sldId id="297"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2D0"/>
    <a:srgbClr val="E0CEB2"/>
    <a:srgbClr val="E6D8C0"/>
    <a:srgbClr val="DFCDAF"/>
    <a:srgbClr val="E6E6E6"/>
    <a:srgbClr val="F4EEE4"/>
    <a:srgbClr val="D9C39E"/>
    <a:srgbClr val="404040"/>
    <a:srgbClr val="F3AA4E"/>
    <a:srgbClr val="1118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21" autoAdjust="0"/>
  </p:normalViewPr>
  <p:slideViewPr>
    <p:cSldViewPr snapToGrid="0">
      <p:cViewPr varScale="1">
        <p:scale>
          <a:sx n="75" d="100"/>
          <a:sy n="75" d="100"/>
        </p:scale>
        <p:origin x="94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CAA6B-B768-4438-A46D-C2AA7B545BC1}" type="datetimeFigureOut">
              <a:rPr lang="it-IT" smtClean="0"/>
              <a:t>09/08/2021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736BE-87B5-49DE-95CF-F5561589CA72}" type="slidenum">
              <a:rPr lang="it-IT" smtClean="0"/>
              <a:t>‹N›</a:t>
            </a:fld>
            <a:endParaRPr lang="it-IT"/>
          </a:p>
        </p:txBody>
      </p:sp>
    </p:spTree>
    <p:extLst>
      <p:ext uri="{BB962C8B-B14F-4D97-AF65-F5344CB8AC3E}">
        <p14:creationId xmlns:p14="http://schemas.microsoft.com/office/powerpoint/2010/main" val="104560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4</a:t>
            </a:fld>
            <a:endParaRPr lang="it-IT"/>
          </a:p>
        </p:txBody>
      </p:sp>
    </p:spTree>
    <p:extLst>
      <p:ext uri="{BB962C8B-B14F-4D97-AF65-F5344CB8AC3E}">
        <p14:creationId xmlns:p14="http://schemas.microsoft.com/office/powerpoint/2010/main" val="75139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13</a:t>
            </a:fld>
            <a:endParaRPr lang="it-IT"/>
          </a:p>
        </p:txBody>
      </p:sp>
    </p:spTree>
    <p:extLst>
      <p:ext uri="{BB962C8B-B14F-4D97-AF65-F5344CB8AC3E}">
        <p14:creationId xmlns:p14="http://schemas.microsoft.com/office/powerpoint/2010/main" val="297630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14</a:t>
            </a:fld>
            <a:endParaRPr lang="it-IT"/>
          </a:p>
        </p:txBody>
      </p:sp>
    </p:spTree>
    <p:extLst>
      <p:ext uri="{BB962C8B-B14F-4D97-AF65-F5344CB8AC3E}">
        <p14:creationId xmlns:p14="http://schemas.microsoft.com/office/powerpoint/2010/main" val="399024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Following JSON format, sub-dictionaries can be used to enhance the input or increase the complexity without compromising readability.</a:t>
            </a:r>
          </a:p>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15</a:t>
            </a:fld>
            <a:endParaRPr lang="it-IT"/>
          </a:p>
        </p:txBody>
      </p:sp>
    </p:spTree>
    <p:extLst>
      <p:ext uri="{BB962C8B-B14F-4D97-AF65-F5344CB8AC3E}">
        <p14:creationId xmlns:p14="http://schemas.microsoft.com/office/powerpoint/2010/main" val="1639118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200" dirty="0">
                <a:latin typeface="Arial" panose="020B0604020202020204" pitchFamily="34" charset="0"/>
                <a:cs typeface="Arial" panose="020B0604020202020204" pitchFamily="34" charset="0"/>
              </a:rPr>
              <a:t>We are currently working hard on extending </a:t>
            </a:r>
            <a:r>
              <a:rPr lang="en-US" sz="1200" b="1" dirty="0">
                <a:latin typeface="Arial" panose="020B0604020202020204" pitchFamily="34" charset="0"/>
                <a:cs typeface="Arial" panose="020B0604020202020204" pitchFamily="34" charset="0"/>
              </a:rPr>
              <a:t>FLUBIO’s</a:t>
            </a:r>
            <a:r>
              <a:rPr lang="en-US" sz="1200" dirty="0">
                <a:latin typeface="Arial" panose="020B0604020202020204" pitchFamily="34" charset="0"/>
                <a:cs typeface="Arial" panose="020B0604020202020204" pitchFamily="34" charset="0"/>
              </a:rPr>
              <a:t> turbulence modeling capabilities.</a:t>
            </a:r>
          </a:p>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16</a:t>
            </a:fld>
            <a:endParaRPr lang="it-IT"/>
          </a:p>
        </p:txBody>
      </p:sp>
    </p:spTree>
    <p:extLst>
      <p:ext uri="{BB962C8B-B14F-4D97-AF65-F5344CB8AC3E}">
        <p14:creationId xmlns:p14="http://schemas.microsoft.com/office/powerpoint/2010/main" val="423918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200" dirty="0">
                <a:latin typeface="Arial" panose="020B0604020202020204" pitchFamily="34" charset="0"/>
                <a:cs typeface="Arial" panose="020B0604020202020204" pitchFamily="34" charset="0"/>
              </a:rPr>
              <a:t>We are currently working hard on extending </a:t>
            </a:r>
            <a:r>
              <a:rPr lang="en-US" sz="1200" b="1" dirty="0">
                <a:latin typeface="Arial" panose="020B0604020202020204" pitchFamily="34" charset="0"/>
                <a:cs typeface="Arial" panose="020B0604020202020204" pitchFamily="34" charset="0"/>
              </a:rPr>
              <a:t>FLUBIO’s</a:t>
            </a:r>
            <a:r>
              <a:rPr lang="en-US" sz="1200" dirty="0">
                <a:latin typeface="Arial" panose="020B0604020202020204" pitchFamily="34" charset="0"/>
                <a:cs typeface="Arial" panose="020B0604020202020204" pitchFamily="34" charset="0"/>
              </a:rPr>
              <a:t> turbulence modeling capabilities.</a:t>
            </a:r>
          </a:p>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17</a:t>
            </a:fld>
            <a:endParaRPr lang="it-IT"/>
          </a:p>
        </p:txBody>
      </p:sp>
    </p:spTree>
    <p:extLst>
      <p:ext uri="{BB962C8B-B14F-4D97-AF65-F5344CB8AC3E}">
        <p14:creationId xmlns:p14="http://schemas.microsoft.com/office/powerpoint/2010/main" val="716723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200" dirty="0">
                <a:latin typeface="Arial" panose="020B0604020202020204" pitchFamily="34" charset="0"/>
                <a:cs typeface="Arial" panose="020B0604020202020204" pitchFamily="34" charset="0"/>
              </a:rPr>
              <a:t>We are currently working hard on extending </a:t>
            </a:r>
            <a:r>
              <a:rPr lang="en-US" sz="1200" b="1" dirty="0">
                <a:latin typeface="Arial" panose="020B0604020202020204" pitchFamily="34" charset="0"/>
                <a:cs typeface="Arial" panose="020B0604020202020204" pitchFamily="34" charset="0"/>
              </a:rPr>
              <a:t>FLUBIO’s</a:t>
            </a:r>
            <a:r>
              <a:rPr lang="en-US" sz="1200" dirty="0">
                <a:latin typeface="Arial" panose="020B0604020202020204" pitchFamily="34" charset="0"/>
                <a:cs typeface="Arial" panose="020B0604020202020204" pitchFamily="34" charset="0"/>
              </a:rPr>
              <a:t> turbulence modeling capabilities.</a:t>
            </a:r>
          </a:p>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18</a:t>
            </a:fld>
            <a:endParaRPr lang="it-IT"/>
          </a:p>
        </p:txBody>
      </p:sp>
    </p:spTree>
    <p:extLst>
      <p:ext uri="{BB962C8B-B14F-4D97-AF65-F5344CB8AC3E}">
        <p14:creationId xmlns:p14="http://schemas.microsoft.com/office/powerpoint/2010/main" val="3654473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200" dirty="0">
                <a:latin typeface="Arial" panose="020B0604020202020204" pitchFamily="34" charset="0"/>
                <a:cs typeface="Arial" panose="020B0604020202020204" pitchFamily="34" charset="0"/>
              </a:rPr>
              <a:t>We are currently working hard on extending </a:t>
            </a:r>
            <a:r>
              <a:rPr lang="en-US" sz="1200" b="1" dirty="0">
                <a:latin typeface="Arial" panose="020B0604020202020204" pitchFamily="34" charset="0"/>
                <a:cs typeface="Arial" panose="020B0604020202020204" pitchFamily="34" charset="0"/>
              </a:rPr>
              <a:t>FLUBIO’s</a:t>
            </a:r>
            <a:r>
              <a:rPr lang="en-US" sz="1200" dirty="0">
                <a:latin typeface="Arial" panose="020B0604020202020204" pitchFamily="34" charset="0"/>
                <a:cs typeface="Arial" panose="020B0604020202020204" pitchFamily="34" charset="0"/>
              </a:rPr>
              <a:t> turbulence modeling capabilities.</a:t>
            </a:r>
          </a:p>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19</a:t>
            </a:fld>
            <a:endParaRPr lang="it-IT"/>
          </a:p>
        </p:txBody>
      </p:sp>
    </p:spTree>
    <p:extLst>
      <p:ext uri="{BB962C8B-B14F-4D97-AF65-F5344CB8AC3E}">
        <p14:creationId xmlns:p14="http://schemas.microsoft.com/office/powerpoint/2010/main" val="3787294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200" dirty="0">
                <a:latin typeface="Arial" panose="020B0604020202020204" pitchFamily="34" charset="0"/>
                <a:cs typeface="Arial" panose="020B0604020202020204" pitchFamily="34" charset="0"/>
              </a:rPr>
              <a:t>We are currently working hard on extending </a:t>
            </a:r>
            <a:r>
              <a:rPr lang="en-US" sz="1200" b="1" dirty="0">
                <a:latin typeface="Arial" panose="020B0604020202020204" pitchFamily="34" charset="0"/>
                <a:cs typeface="Arial" panose="020B0604020202020204" pitchFamily="34" charset="0"/>
              </a:rPr>
              <a:t>FLUBIO’s</a:t>
            </a:r>
            <a:r>
              <a:rPr lang="en-US" sz="1200" dirty="0">
                <a:latin typeface="Arial" panose="020B0604020202020204" pitchFamily="34" charset="0"/>
                <a:cs typeface="Arial" panose="020B0604020202020204" pitchFamily="34" charset="0"/>
              </a:rPr>
              <a:t> turbulence modeling capabilities.</a:t>
            </a:r>
          </a:p>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20</a:t>
            </a:fld>
            <a:endParaRPr lang="it-IT"/>
          </a:p>
        </p:txBody>
      </p:sp>
    </p:spTree>
    <p:extLst>
      <p:ext uri="{BB962C8B-B14F-4D97-AF65-F5344CB8AC3E}">
        <p14:creationId xmlns:p14="http://schemas.microsoft.com/office/powerpoint/2010/main" val="1952326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200" dirty="0">
                <a:latin typeface="Arial" panose="020B0604020202020204" pitchFamily="34" charset="0"/>
                <a:cs typeface="Arial" panose="020B0604020202020204" pitchFamily="34" charset="0"/>
              </a:rPr>
              <a:t>We are currently working hard on extending </a:t>
            </a:r>
            <a:r>
              <a:rPr lang="en-US" sz="1200" b="1" dirty="0">
                <a:latin typeface="Arial" panose="020B0604020202020204" pitchFamily="34" charset="0"/>
                <a:cs typeface="Arial" panose="020B0604020202020204" pitchFamily="34" charset="0"/>
              </a:rPr>
              <a:t>FLUBIO’s</a:t>
            </a:r>
            <a:r>
              <a:rPr lang="en-US" sz="1200" dirty="0">
                <a:latin typeface="Arial" panose="020B0604020202020204" pitchFamily="34" charset="0"/>
                <a:cs typeface="Arial" panose="020B0604020202020204" pitchFamily="34" charset="0"/>
              </a:rPr>
              <a:t> turbulence modeling capabilities.</a:t>
            </a:r>
          </a:p>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21</a:t>
            </a:fld>
            <a:endParaRPr lang="it-IT"/>
          </a:p>
        </p:txBody>
      </p:sp>
    </p:spTree>
    <p:extLst>
      <p:ext uri="{BB962C8B-B14F-4D97-AF65-F5344CB8AC3E}">
        <p14:creationId xmlns:p14="http://schemas.microsoft.com/office/powerpoint/2010/main" val="4145768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200" dirty="0">
                <a:latin typeface="Arial" panose="020B0604020202020204" pitchFamily="34" charset="0"/>
                <a:cs typeface="Arial" panose="020B0604020202020204" pitchFamily="34" charset="0"/>
              </a:rPr>
              <a:t>We are currently working hard on extending </a:t>
            </a:r>
            <a:r>
              <a:rPr lang="en-US" sz="1200" b="1" dirty="0">
                <a:latin typeface="Arial" panose="020B0604020202020204" pitchFamily="34" charset="0"/>
                <a:cs typeface="Arial" panose="020B0604020202020204" pitchFamily="34" charset="0"/>
              </a:rPr>
              <a:t>FLUBIO’s</a:t>
            </a:r>
            <a:r>
              <a:rPr lang="en-US" sz="1200" dirty="0">
                <a:latin typeface="Arial" panose="020B0604020202020204" pitchFamily="34" charset="0"/>
                <a:cs typeface="Arial" panose="020B0604020202020204" pitchFamily="34" charset="0"/>
              </a:rPr>
              <a:t> turbulence modeling capabilities.</a:t>
            </a:r>
          </a:p>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22</a:t>
            </a:fld>
            <a:endParaRPr lang="it-IT"/>
          </a:p>
        </p:txBody>
      </p:sp>
    </p:spTree>
    <p:extLst>
      <p:ext uri="{BB962C8B-B14F-4D97-AF65-F5344CB8AC3E}">
        <p14:creationId xmlns:p14="http://schemas.microsoft.com/office/powerpoint/2010/main" val="346234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5</a:t>
            </a:fld>
            <a:endParaRPr lang="it-IT"/>
          </a:p>
        </p:txBody>
      </p:sp>
    </p:spTree>
    <p:extLst>
      <p:ext uri="{BB962C8B-B14F-4D97-AF65-F5344CB8AC3E}">
        <p14:creationId xmlns:p14="http://schemas.microsoft.com/office/powerpoint/2010/main" val="1279883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23</a:t>
            </a:fld>
            <a:endParaRPr lang="it-IT"/>
          </a:p>
        </p:txBody>
      </p:sp>
    </p:spTree>
    <p:extLst>
      <p:ext uri="{BB962C8B-B14F-4D97-AF65-F5344CB8AC3E}">
        <p14:creationId xmlns:p14="http://schemas.microsoft.com/office/powerpoint/2010/main" val="2702970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24</a:t>
            </a:fld>
            <a:endParaRPr lang="it-IT"/>
          </a:p>
        </p:txBody>
      </p:sp>
    </p:spTree>
    <p:extLst>
      <p:ext uri="{BB962C8B-B14F-4D97-AF65-F5344CB8AC3E}">
        <p14:creationId xmlns:p14="http://schemas.microsoft.com/office/powerpoint/2010/main" val="1902330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25</a:t>
            </a:fld>
            <a:endParaRPr lang="it-IT"/>
          </a:p>
        </p:txBody>
      </p:sp>
    </p:spTree>
    <p:extLst>
      <p:ext uri="{BB962C8B-B14F-4D97-AF65-F5344CB8AC3E}">
        <p14:creationId xmlns:p14="http://schemas.microsoft.com/office/powerpoint/2010/main" val="4150386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26</a:t>
            </a:fld>
            <a:endParaRPr lang="it-IT"/>
          </a:p>
        </p:txBody>
      </p:sp>
    </p:spTree>
    <p:extLst>
      <p:ext uri="{BB962C8B-B14F-4D97-AF65-F5344CB8AC3E}">
        <p14:creationId xmlns:p14="http://schemas.microsoft.com/office/powerpoint/2010/main" val="669489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27</a:t>
            </a:fld>
            <a:endParaRPr lang="it-IT"/>
          </a:p>
        </p:txBody>
      </p:sp>
    </p:spTree>
    <p:extLst>
      <p:ext uri="{BB962C8B-B14F-4D97-AF65-F5344CB8AC3E}">
        <p14:creationId xmlns:p14="http://schemas.microsoft.com/office/powerpoint/2010/main" val="216588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28</a:t>
            </a:fld>
            <a:endParaRPr lang="it-IT"/>
          </a:p>
        </p:txBody>
      </p:sp>
    </p:spTree>
    <p:extLst>
      <p:ext uri="{BB962C8B-B14F-4D97-AF65-F5344CB8AC3E}">
        <p14:creationId xmlns:p14="http://schemas.microsoft.com/office/powerpoint/2010/main" val="3645646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29</a:t>
            </a:fld>
            <a:endParaRPr lang="it-IT"/>
          </a:p>
        </p:txBody>
      </p:sp>
    </p:spTree>
    <p:extLst>
      <p:ext uri="{BB962C8B-B14F-4D97-AF65-F5344CB8AC3E}">
        <p14:creationId xmlns:p14="http://schemas.microsoft.com/office/powerpoint/2010/main" val="286541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6</a:t>
            </a:fld>
            <a:endParaRPr lang="it-IT"/>
          </a:p>
        </p:txBody>
      </p:sp>
    </p:spTree>
    <p:extLst>
      <p:ext uri="{BB962C8B-B14F-4D97-AF65-F5344CB8AC3E}">
        <p14:creationId xmlns:p14="http://schemas.microsoft.com/office/powerpoint/2010/main" val="261712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505050"/>
                </a:solidFill>
                <a:effectLst/>
                <a:latin typeface="Arial" panose="020B0604020202020204" pitchFamily="34" charset="0"/>
                <a:cs typeface="Arial" panose="020B0604020202020204" pitchFamily="34" charset="0"/>
              </a:rPr>
              <a:t>FLUBIO</a:t>
            </a:r>
            <a:r>
              <a:rPr lang="en-US" b="0" dirty="0">
                <a:solidFill>
                  <a:srgbClr val="505050"/>
                </a:solidFill>
                <a:effectLst/>
                <a:latin typeface="Arial" panose="020B0604020202020204" pitchFamily="34" charset="0"/>
                <a:cs typeface="Arial" panose="020B0604020202020204" pitchFamily="34" charset="0"/>
              </a:rPr>
              <a:t> is a collection of modules mimicking the numerical operations to be carried out in a Finite Volume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So far it supports the following cell types: tetra, hexes, prisms, and pyramids.</a:t>
            </a:r>
            <a:endParaRPr lang="en-US" sz="12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Arial" panose="020B0604020202020204" pitchFamily="34" charset="0"/>
                <a:cs typeface="Arial" panose="020B0604020202020204" pitchFamily="34" charset="0"/>
              </a:rPr>
              <a:t>Common operations implemented in module for easy re-use – move somewhere else</a:t>
            </a:r>
          </a:p>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7</a:t>
            </a:fld>
            <a:endParaRPr lang="it-IT"/>
          </a:p>
        </p:txBody>
      </p:sp>
    </p:spTree>
    <p:extLst>
      <p:ext uri="{BB962C8B-B14F-4D97-AF65-F5344CB8AC3E}">
        <p14:creationId xmlns:p14="http://schemas.microsoft.com/office/powerpoint/2010/main" val="227098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505050"/>
                </a:solidFill>
                <a:effectLst/>
                <a:latin typeface="Arial" panose="020B0604020202020204" pitchFamily="34" charset="0"/>
                <a:cs typeface="Arial" panose="020B0604020202020204" pitchFamily="34" charset="0"/>
              </a:rPr>
              <a:t>FLUBIO</a:t>
            </a:r>
            <a:r>
              <a:rPr lang="en-US" b="0" dirty="0">
                <a:solidFill>
                  <a:srgbClr val="505050"/>
                </a:solidFill>
                <a:effectLst/>
                <a:latin typeface="Arial" panose="020B0604020202020204" pitchFamily="34" charset="0"/>
                <a:cs typeface="Arial" panose="020B0604020202020204" pitchFamily="34" charset="0"/>
              </a:rPr>
              <a:t> is a collection of modules mimicking the numerical operations to be carried out in a Finite Volume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So far it supports the following cell types: tetra, hexes, prisms, and pyramids.</a:t>
            </a:r>
            <a:endParaRPr lang="en-US" sz="12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Arial" panose="020B0604020202020204" pitchFamily="34" charset="0"/>
                <a:cs typeface="Arial" panose="020B0604020202020204" pitchFamily="34" charset="0"/>
              </a:rPr>
              <a:t>Common operations implemented in module for easy re-use – move somewhere else</a:t>
            </a:r>
          </a:p>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8</a:t>
            </a:fld>
            <a:endParaRPr lang="it-IT"/>
          </a:p>
        </p:txBody>
      </p:sp>
    </p:spTree>
    <p:extLst>
      <p:ext uri="{BB962C8B-B14F-4D97-AF65-F5344CB8AC3E}">
        <p14:creationId xmlns:p14="http://schemas.microsoft.com/office/powerpoint/2010/main" val="403504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Arial" panose="020B0604020202020204" pitchFamily="34" charset="0"/>
                <a:cs typeface="Arial" panose="020B0604020202020204" pitchFamily="34" charset="0"/>
              </a:rPr>
              <a:t> Being a young and open source project, people will be able get involved in the development and be able to follow more closely what is going on in the pipeline</a:t>
            </a:r>
          </a:p>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9</a:t>
            </a:fld>
            <a:endParaRPr lang="it-IT"/>
          </a:p>
        </p:txBody>
      </p:sp>
    </p:spTree>
    <p:extLst>
      <p:ext uri="{BB962C8B-B14F-4D97-AF65-F5344CB8AC3E}">
        <p14:creationId xmlns:p14="http://schemas.microsoft.com/office/powerpoint/2010/main" val="154372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10</a:t>
            </a:fld>
            <a:endParaRPr lang="it-IT"/>
          </a:p>
        </p:txBody>
      </p:sp>
    </p:spTree>
    <p:extLst>
      <p:ext uri="{BB962C8B-B14F-4D97-AF65-F5344CB8AC3E}">
        <p14:creationId xmlns:p14="http://schemas.microsoft.com/office/powerpoint/2010/main" val="2652495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11</a:t>
            </a:fld>
            <a:endParaRPr lang="it-IT"/>
          </a:p>
        </p:txBody>
      </p:sp>
    </p:spTree>
    <p:extLst>
      <p:ext uri="{BB962C8B-B14F-4D97-AF65-F5344CB8AC3E}">
        <p14:creationId xmlns:p14="http://schemas.microsoft.com/office/powerpoint/2010/main" val="910480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736BE-87B5-49DE-95CF-F5561589CA72}" type="slidenum">
              <a:rPr lang="it-IT" smtClean="0"/>
              <a:t>12</a:t>
            </a:fld>
            <a:endParaRPr lang="it-IT"/>
          </a:p>
        </p:txBody>
      </p:sp>
    </p:spTree>
    <p:extLst>
      <p:ext uri="{BB962C8B-B14F-4D97-AF65-F5344CB8AC3E}">
        <p14:creationId xmlns:p14="http://schemas.microsoft.com/office/powerpoint/2010/main" val="13674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7681B2-B021-4CFF-AD46-2E3AA17D575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E2B1AB9-6E25-4194-85BA-DE599B117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8A90099-EDB7-4BC0-8EA0-9608098ADE4D}"/>
              </a:ext>
            </a:extLst>
          </p:cNvPr>
          <p:cNvSpPr>
            <a:spLocks noGrp="1"/>
          </p:cNvSpPr>
          <p:nvPr>
            <p:ph type="dt" sz="half" idx="10"/>
          </p:nvPr>
        </p:nvSpPr>
        <p:spPr/>
        <p:txBody>
          <a:bodyPr/>
          <a:lstStyle/>
          <a:p>
            <a:fld id="{16FFB1FC-0741-4AA4-808F-307FD8FB7D21}" type="datetimeFigureOut">
              <a:rPr lang="it-IT" smtClean="0"/>
              <a:t>09/08/2021</a:t>
            </a:fld>
            <a:endParaRPr lang="it-IT"/>
          </a:p>
        </p:txBody>
      </p:sp>
      <p:sp>
        <p:nvSpPr>
          <p:cNvPr id="5" name="Segnaposto piè di pagina 4">
            <a:extLst>
              <a:ext uri="{FF2B5EF4-FFF2-40B4-BE49-F238E27FC236}">
                <a16:creationId xmlns:a16="http://schemas.microsoft.com/office/drawing/2014/main" id="{6D1A0ABC-7AB0-4A99-A948-2CEE20FCEA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D26398-86D9-4FEE-A4AB-76CF8F30BEDC}"/>
              </a:ext>
            </a:extLst>
          </p:cNvPr>
          <p:cNvSpPr>
            <a:spLocks noGrp="1"/>
          </p:cNvSpPr>
          <p:nvPr>
            <p:ph type="sldNum" sz="quarter" idx="12"/>
          </p:nvPr>
        </p:nvSpPr>
        <p:spPr/>
        <p:txBody>
          <a:bodyPr/>
          <a:lstStyle/>
          <a:p>
            <a:fld id="{150ED4D6-1CE6-4DFB-8FAE-BE8884EF5406}" type="slidenum">
              <a:rPr lang="it-IT" smtClean="0"/>
              <a:t>‹N›</a:t>
            </a:fld>
            <a:endParaRPr lang="it-IT"/>
          </a:p>
        </p:txBody>
      </p:sp>
    </p:spTree>
    <p:extLst>
      <p:ext uri="{BB962C8B-B14F-4D97-AF65-F5344CB8AC3E}">
        <p14:creationId xmlns:p14="http://schemas.microsoft.com/office/powerpoint/2010/main" val="321377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74A0C1-0C3F-4CA3-919A-535E8C92EC6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34BB6D0-1B28-46F2-A35C-46C6E687C67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37692D-0970-477A-BFF1-BDAFD64F8885}"/>
              </a:ext>
            </a:extLst>
          </p:cNvPr>
          <p:cNvSpPr>
            <a:spLocks noGrp="1"/>
          </p:cNvSpPr>
          <p:nvPr>
            <p:ph type="dt" sz="half" idx="10"/>
          </p:nvPr>
        </p:nvSpPr>
        <p:spPr/>
        <p:txBody>
          <a:bodyPr/>
          <a:lstStyle/>
          <a:p>
            <a:fld id="{16FFB1FC-0741-4AA4-808F-307FD8FB7D21}" type="datetimeFigureOut">
              <a:rPr lang="it-IT" smtClean="0"/>
              <a:t>09/08/2021</a:t>
            </a:fld>
            <a:endParaRPr lang="it-IT"/>
          </a:p>
        </p:txBody>
      </p:sp>
      <p:sp>
        <p:nvSpPr>
          <p:cNvPr id="5" name="Segnaposto piè di pagina 4">
            <a:extLst>
              <a:ext uri="{FF2B5EF4-FFF2-40B4-BE49-F238E27FC236}">
                <a16:creationId xmlns:a16="http://schemas.microsoft.com/office/drawing/2014/main" id="{2974CBFC-73AB-4482-8639-675C45232C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806776-3DF8-4C50-B492-5BD7E8F9A4C4}"/>
              </a:ext>
            </a:extLst>
          </p:cNvPr>
          <p:cNvSpPr>
            <a:spLocks noGrp="1"/>
          </p:cNvSpPr>
          <p:nvPr>
            <p:ph type="sldNum" sz="quarter" idx="12"/>
          </p:nvPr>
        </p:nvSpPr>
        <p:spPr/>
        <p:txBody>
          <a:bodyPr/>
          <a:lstStyle/>
          <a:p>
            <a:fld id="{150ED4D6-1CE6-4DFB-8FAE-BE8884EF5406}" type="slidenum">
              <a:rPr lang="it-IT" smtClean="0"/>
              <a:t>‹N›</a:t>
            </a:fld>
            <a:endParaRPr lang="it-IT"/>
          </a:p>
        </p:txBody>
      </p:sp>
    </p:spTree>
    <p:extLst>
      <p:ext uri="{BB962C8B-B14F-4D97-AF65-F5344CB8AC3E}">
        <p14:creationId xmlns:p14="http://schemas.microsoft.com/office/powerpoint/2010/main" val="144224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9015EBB-8EDE-4A00-817F-2C64EFA7059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84F6801-5E20-4235-AE39-D559E8ACA63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95D6DB-516F-4347-AA81-CC246FEC4DDD}"/>
              </a:ext>
            </a:extLst>
          </p:cNvPr>
          <p:cNvSpPr>
            <a:spLocks noGrp="1"/>
          </p:cNvSpPr>
          <p:nvPr>
            <p:ph type="dt" sz="half" idx="10"/>
          </p:nvPr>
        </p:nvSpPr>
        <p:spPr/>
        <p:txBody>
          <a:bodyPr/>
          <a:lstStyle/>
          <a:p>
            <a:fld id="{16FFB1FC-0741-4AA4-808F-307FD8FB7D21}" type="datetimeFigureOut">
              <a:rPr lang="it-IT" smtClean="0"/>
              <a:t>09/08/2021</a:t>
            </a:fld>
            <a:endParaRPr lang="it-IT"/>
          </a:p>
        </p:txBody>
      </p:sp>
      <p:sp>
        <p:nvSpPr>
          <p:cNvPr id="5" name="Segnaposto piè di pagina 4">
            <a:extLst>
              <a:ext uri="{FF2B5EF4-FFF2-40B4-BE49-F238E27FC236}">
                <a16:creationId xmlns:a16="http://schemas.microsoft.com/office/drawing/2014/main" id="{1DE52DB6-E1A6-4378-8364-34EC90E0D9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29205A-F05C-4B32-8770-EE09B12E2BD5}"/>
              </a:ext>
            </a:extLst>
          </p:cNvPr>
          <p:cNvSpPr>
            <a:spLocks noGrp="1"/>
          </p:cNvSpPr>
          <p:nvPr>
            <p:ph type="sldNum" sz="quarter" idx="12"/>
          </p:nvPr>
        </p:nvSpPr>
        <p:spPr/>
        <p:txBody>
          <a:bodyPr/>
          <a:lstStyle/>
          <a:p>
            <a:fld id="{150ED4D6-1CE6-4DFB-8FAE-BE8884EF5406}" type="slidenum">
              <a:rPr lang="it-IT" smtClean="0"/>
              <a:t>‹N›</a:t>
            </a:fld>
            <a:endParaRPr lang="it-IT"/>
          </a:p>
        </p:txBody>
      </p:sp>
    </p:spTree>
    <p:extLst>
      <p:ext uri="{BB962C8B-B14F-4D97-AF65-F5344CB8AC3E}">
        <p14:creationId xmlns:p14="http://schemas.microsoft.com/office/powerpoint/2010/main" val="219601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669F9E-E982-4F47-8711-386635CB4D1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96630E1-B125-4301-885B-6CB9542B91F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55D9EB3-D132-4800-91A9-ECFC0038AD64}"/>
              </a:ext>
            </a:extLst>
          </p:cNvPr>
          <p:cNvSpPr>
            <a:spLocks noGrp="1"/>
          </p:cNvSpPr>
          <p:nvPr>
            <p:ph type="dt" sz="half" idx="10"/>
          </p:nvPr>
        </p:nvSpPr>
        <p:spPr/>
        <p:txBody>
          <a:bodyPr/>
          <a:lstStyle/>
          <a:p>
            <a:fld id="{16FFB1FC-0741-4AA4-808F-307FD8FB7D21}" type="datetimeFigureOut">
              <a:rPr lang="it-IT" smtClean="0"/>
              <a:t>09/08/2021</a:t>
            </a:fld>
            <a:endParaRPr lang="it-IT"/>
          </a:p>
        </p:txBody>
      </p:sp>
      <p:sp>
        <p:nvSpPr>
          <p:cNvPr id="5" name="Segnaposto piè di pagina 4">
            <a:extLst>
              <a:ext uri="{FF2B5EF4-FFF2-40B4-BE49-F238E27FC236}">
                <a16:creationId xmlns:a16="http://schemas.microsoft.com/office/drawing/2014/main" id="{BC048536-FA4C-4CD0-B0A6-CC57A64382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D58172-DB76-4EFB-BCED-5B4CCD35FB8B}"/>
              </a:ext>
            </a:extLst>
          </p:cNvPr>
          <p:cNvSpPr>
            <a:spLocks noGrp="1"/>
          </p:cNvSpPr>
          <p:nvPr>
            <p:ph type="sldNum" sz="quarter" idx="12"/>
          </p:nvPr>
        </p:nvSpPr>
        <p:spPr/>
        <p:txBody>
          <a:bodyPr/>
          <a:lstStyle/>
          <a:p>
            <a:fld id="{150ED4D6-1CE6-4DFB-8FAE-BE8884EF5406}" type="slidenum">
              <a:rPr lang="it-IT" smtClean="0"/>
              <a:t>‹N›</a:t>
            </a:fld>
            <a:endParaRPr lang="it-IT"/>
          </a:p>
        </p:txBody>
      </p:sp>
    </p:spTree>
    <p:extLst>
      <p:ext uri="{BB962C8B-B14F-4D97-AF65-F5344CB8AC3E}">
        <p14:creationId xmlns:p14="http://schemas.microsoft.com/office/powerpoint/2010/main" val="187856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AADD6B-9E2C-428C-B3FD-666784B2D8A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8A41B4B-EC45-4569-B5D3-825153C2CF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ECADE23-1AE7-41F7-93F8-372D9B6DBC59}"/>
              </a:ext>
            </a:extLst>
          </p:cNvPr>
          <p:cNvSpPr>
            <a:spLocks noGrp="1"/>
          </p:cNvSpPr>
          <p:nvPr>
            <p:ph type="dt" sz="half" idx="10"/>
          </p:nvPr>
        </p:nvSpPr>
        <p:spPr/>
        <p:txBody>
          <a:bodyPr/>
          <a:lstStyle/>
          <a:p>
            <a:fld id="{16FFB1FC-0741-4AA4-808F-307FD8FB7D21}" type="datetimeFigureOut">
              <a:rPr lang="it-IT" smtClean="0"/>
              <a:t>09/08/2021</a:t>
            </a:fld>
            <a:endParaRPr lang="it-IT"/>
          </a:p>
        </p:txBody>
      </p:sp>
      <p:sp>
        <p:nvSpPr>
          <p:cNvPr id="5" name="Segnaposto piè di pagina 4">
            <a:extLst>
              <a:ext uri="{FF2B5EF4-FFF2-40B4-BE49-F238E27FC236}">
                <a16:creationId xmlns:a16="http://schemas.microsoft.com/office/drawing/2014/main" id="{19939BFE-6E0B-4499-9CB3-1A2541E2E0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173794-671E-4F1E-B133-A36CE3A40456}"/>
              </a:ext>
            </a:extLst>
          </p:cNvPr>
          <p:cNvSpPr>
            <a:spLocks noGrp="1"/>
          </p:cNvSpPr>
          <p:nvPr>
            <p:ph type="sldNum" sz="quarter" idx="12"/>
          </p:nvPr>
        </p:nvSpPr>
        <p:spPr/>
        <p:txBody>
          <a:bodyPr/>
          <a:lstStyle/>
          <a:p>
            <a:fld id="{150ED4D6-1CE6-4DFB-8FAE-BE8884EF5406}" type="slidenum">
              <a:rPr lang="it-IT" smtClean="0"/>
              <a:t>‹N›</a:t>
            </a:fld>
            <a:endParaRPr lang="it-IT"/>
          </a:p>
        </p:txBody>
      </p:sp>
    </p:spTree>
    <p:extLst>
      <p:ext uri="{BB962C8B-B14F-4D97-AF65-F5344CB8AC3E}">
        <p14:creationId xmlns:p14="http://schemas.microsoft.com/office/powerpoint/2010/main" val="50763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B6A3E6-4F71-412D-903C-F0D3A6BBEA8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57D439D-64C7-4BA4-9C06-8B93A4A1424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FDDBA70-457F-44E4-A5E5-A051AAD9DB9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661B688-14FE-417D-9D15-649DE4301B44}"/>
              </a:ext>
            </a:extLst>
          </p:cNvPr>
          <p:cNvSpPr>
            <a:spLocks noGrp="1"/>
          </p:cNvSpPr>
          <p:nvPr>
            <p:ph type="dt" sz="half" idx="10"/>
          </p:nvPr>
        </p:nvSpPr>
        <p:spPr/>
        <p:txBody>
          <a:bodyPr/>
          <a:lstStyle/>
          <a:p>
            <a:fld id="{16FFB1FC-0741-4AA4-808F-307FD8FB7D21}" type="datetimeFigureOut">
              <a:rPr lang="it-IT" smtClean="0"/>
              <a:t>09/08/2021</a:t>
            </a:fld>
            <a:endParaRPr lang="it-IT"/>
          </a:p>
        </p:txBody>
      </p:sp>
      <p:sp>
        <p:nvSpPr>
          <p:cNvPr id="6" name="Segnaposto piè di pagina 5">
            <a:extLst>
              <a:ext uri="{FF2B5EF4-FFF2-40B4-BE49-F238E27FC236}">
                <a16:creationId xmlns:a16="http://schemas.microsoft.com/office/drawing/2014/main" id="{2E54E9BC-C6D0-4B16-B00B-C9A1B8ACA83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4A87825-5A7C-47F0-AE90-A0202236E52F}"/>
              </a:ext>
            </a:extLst>
          </p:cNvPr>
          <p:cNvSpPr>
            <a:spLocks noGrp="1"/>
          </p:cNvSpPr>
          <p:nvPr>
            <p:ph type="sldNum" sz="quarter" idx="12"/>
          </p:nvPr>
        </p:nvSpPr>
        <p:spPr/>
        <p:txBody>
          <a:bodyPr/>
          <a:lstStyle/>
          <a:p>
            <a:fld id="{150ED4D6-1CE6-4DFB-8FAE-BE8884EF5406}" type="slidenum">
              <a:rPr lang="it-IT" smtClean="0"/>
              <a:t>‹N›</a:t>
            </a:fld>
            <a:endParaRPr lang="it-IT"/>
          </a:p>
        </p:txBody>
      </p:sp>
    </p:spTree>
    <p:extLst>
      <p:ext uri="{BB962C8B-B14F-4D97-AF65-F5344CB8AC3E}">
        <p14:creationId xmlns:p14="http://schemas.microsoft.com/office/powerpoint/2010/main" val="19999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101DC8-383B-4C1B-8A5F-BDDC685C544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AA000FD-AD91-4248-BA17-FE0C0D23C1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9033033-9924-4D0D-8E7B-78931A5B652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957DBA2-F599-4A13-B83A-785426A7F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F7E1DA5-23D1-4B54-A7B4-6A72F551612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7F74385-8C6A-4181-9552-45F43C46CCC9}"/>
              </a:ext>
            </a:extLst>
          </p:cNvPr>
          <p:cNvSpPr>
            <a:spLocks noGrp="1"/>
          </p:cNvSpPr>
          <p:nvPr>
            <p:ph type="dt" sz="half" idx="10"/>
          </p:nvPr>
        </p:nvSpPr>
        <p:spPr/>
        <p:txBody>
          <a:bodyPr/>
          <a:lstStyle/>
          <a:p>
            <a:fld id="{16FFB1FC-0741-4AA4-808F-307FD8FB7D21}" type="datetimeFigureOut">
              <a:rPr lang="it-IT" smtClean="0"/>
              <a:t>09/08/2021</a:t>
            </a:fld>
            <a:endParaRPr lang="it-IT"/>
          </a:p>
        </p:txBody>
      </p:sp>
      <p:sp>
        <p:nvSpPr>
          <p:cNvPr id="8" name="Segnaposto piè di pagina 7">
            <a:extLst>
              <a:ext uri="{FF2B5EF4-FFF2-40B4-BE49-F238E27FC236}">
                <a16:creationId xmlns:a16="http://schemas.microsoft.com/office/drawing/2014/main" id="{75A1191F-8031-4632-8C47-AD73FEB5F48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5C97757-F3D2-439A-91E7-1522DC51EB39}"/>
              </a:ext>
            </a:extLst>
          </p:cNvPr>
          <p:cNvSpPr>
            <a:spLocks noGrp="1"/>
          </p:cNvSpPr>
          <p:nvPr>
            <p:ph type="sldNum" sz="quarter" idx="12"/>
          </p:nvPr>
        </p:nvSpPr>
        <p:spPr/>
        <p:txBody>
          <a:bodyPr/>
          <a:lstStyle/>
          <a:p>
            <a:fld id="{150ED4D6-1CE6-4DFB-8FAE-BE8884EF5406}" type="slidenum">
              <a:rPr lang="it-IT" smtClean="0"/>
              <a:t>‹N›</a:t>
            </a:fld>
            <a:endParaRPr lang="it-IT"/>
          </a:p>
        </p:txBody>
      </p:sp>
    </p:spTree>
    <p:extLst>
      <p:ext uri="{BB962C8B-B14F-4D97-AF65-F5344CB8AC3E}">
        <p14:creationId xmlns:p14="http://schemas.microsoft.com/office/powerpoint/2010/main" val="420966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2F5B91-AD16-498C-BEB3-05AFE779465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773C2E4-9F8F-4051-8619-7B7A5D6E6769}"/>
              </a:ext>
            </a:extLst>
          </p:cNvPr>
          <p:cNvSpPr>
            <a:spLocks noGrp="1"/>
          </p:cNvSpPr>
          <p:nvPr>
            <p:ph type="dt" sz="half" idx="10"/>
          </p:nvPr>
        </p:nvSpPr>
        <p:spPr/>
        <p:txBody>
          <a:bodyPr/>
          <a:lstStyle/>
          <a:p>
            <a:fld id="{16FFB1FC-0741-4AA4-808F-307FD8FB7D21}" type="datetimeFigureOut">
              <a:rPr lang="it-IT" smtClean="0"/>
              <a:t>09/08/2021</a:t>
            </a:fld>
            <a:endParaRPr lang="it-IT"/>
          </a:p>
        </p:txBody>
      </p:sp>
      <p:sp>
        <p:nvSpPr>
          <p:cNvPr id="4" name="Segnaposto piè di pagina 3">
            <a:extLst>
              <a:ext uri="{FF2B5EF4-FFF2-40B4-BE49-F238E27FC236}">
                <a16:creationId xmlns:a16="http://schemas.microsoft.com/office/drawing/2014/main" id="{F6D915E8-4688-4D03-9735-FB70A06C674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57C11C0-4E24-46C0-83DC-C4FD22C65F72}"/>
              </a:ext>
            </a:extLst>
          </p:cNvPr>
          <p:cNvSpPr>
            <a:spLocks noGrp="1"/>
          </p:cNvSpPr>
          <p:nvPr>
            <p:ph type="sldNum" sz="quarter" idx="12"/>
          </p:nvPr>
        </p:nvSpPr>
        <p:spPr/>
        <p:txBody>
          <a:bodyPr/>
          <a:lstStyle/>
          <a:p>
            <a:fld id="{150ED4D6-1CE6-4DFB-8FAE-BE8884EF5406}" type="slidenum">
              <a:rPr lang="it-IT" smtClean="0"/>
              <a:t>‹N›</a:t>
            </a:fld>
            <a:endParaRPr lang="it-IT"/>
          </a:p>
        </p:txBody>
      </p:sp>
    </p:spTree>
    <p:extLst>
      <p:ext uri="{BB962C8B-B14F-4D97-AF65-F5344CB8AC3E}">
        <p14:creationId xmlns:p14="http://schemas.microsoft.com/office/powerpoint/2010/main" val="278861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9454A62-21DB-44C2-9116-4BB178379767}"/>
              </a:ext>
            </a:extLst>
          </p:cNvPr>
          <p:cNvSpPr>
            <a:spLocks noGrp="1"/>
          </p:cNvSpPr>
          <p:nvPr>
            <p:ph type="dt" sz="half" idx="10"/>
          </p:nvPr>
        </p:nvSpPr>
        <p:spPr/>
        <p:txBody>
          <a:bodyPr/>
          <a:lstStyle/>
          <a:p>
            <a:fld id="{16FFB1FC-0741-4AA4-808F-307FD8FB7D21}" type="datetimeFigureOut">
              <a:rPr lang="it-IT" smtClean="0"/>
              <a:t>09/08/2021</a:t>
            </a:fld>
            <a:endParaRPr lang="it-IT"/>
          </a:p>
        </p:txBody>
      </p:sp>
      <p:sp>
        <p:nvSpPr>
          <p:cNvPr id="3" name="Segnaposto piè di pagina 2">
            <a:extLst>
              <a:ext uri="{FF2B5EF4-FFF2-40B4-BE49-F238E27FC236}">
                <a16:creationId xmlns:a16="http://schemas.microsoft.com/office/drawing/2014/main" id="{7D90B889-69E0-4B85-8A7C-66185E48F08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6825766-6DE7-433E-B430-C80FCE85DAB2}"/>
              </a:ext>
            </a:extLst>
          </p:cNvPr>
          <p:cNvSpPr>
            <a:spLocks noGrp="1"/>
          </p:cNvSpPr>
          <p:nvPr>
            <p:ph type="sldNum" sz="quarter" idx="12"/>
          </p:nvPr>
        </p:nvSpPr>
        <p:spPr/>
        <p:txBody>
          <a:bodyPr/>
          <a:lstStyle/>
          <a:p>
            <a:fld id="{150ED4D6-1CE6-4DFB-8FAE-BE8884EF5406}" type="slidenum">
              <a:rPr lang="it-IT" smtClean="0"/>
              <a:t>‹N›</a:t>
            </a:fld>
            <a:endParaRPr lang="it-IT"/>
          </a:p>
        </p:txBody>
      </p:sp>
    </p:spTree>
    <p:extLst>
      <p:ext uri="{BB962C8B-B14F-4D97-AF65-F5344CB8AC3E}">
        <p14:creationId xmlns:p14="http://schemas.microsoft.com/office/powerpoint/2010/main" val="424653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494DEB-F1CC-49AA-88AC-69532283A8A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15B5F73-78C5-4B6A-B179-8936FA564E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F26EA27-A49C-4A32-B1B6-FBBFCD8C3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D95916D-D8FC-44E3-BF3A-90DEE5C7408E}"/>
              </a:ext>
            </a:extLst>
          </p:cNvPr>
          <p:cNvSpPr>
            <a:spLocks noGrp="1"/>
          </p:cNvSpPr>
          <p:nvPr>
            <p:ph type="dt" sz="half" idx="10"/>
          </p:nvPr>
        </p:nvSpPr>
        <p:spPr/>
        <p:txBody>
          <a:bodyPr/>
          <a:lstStyle/>
          <a:p>
            <a:fld id="{16FFB1FC-0741-4AA4-808F-307FD8FB7D21}" type="datetimeFigureOut">
              <a:rPr lang="it-IT" smtClean="0"/>
              <a:t>09/08/2021</a:t>
            </a:fld>
            <a:endParaRPr lang="it-IT"/>
          </a:p>
        </p:txBody>
      </p:sp>
      <p:sp>
        <p:nvSpPr>
          <p:cNvPr id="6" name="Segnaposto piè di pagina 5">
            <a:extLst>
              <a:ext uri="{FF2B5EF4-FFF2-40B4-BE49-F238E27FC236}">
                <a16:creationId xmlns:a16="http://schemas.microsoft.com/office/drawing/2014/main" id="{8E270A83-8A20-4496-BE73-4BB48992128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B764E7-F2D3-465A-AB45-CED85FDDDC26}"/>
              </a:ext>
            </a:extLst>
          </p:cNvPr>
          <p:cNvSpPr>
            <a:spLocks noGrp="1"/>
          </p:cNvSpPr>
          <p:nvPr>
            <p:ph type="sldNum" sz="quarter" idx="12"/>
          </p:nvPr>
        </p:nvSpPr>
        <p:spPr/>
        <p:txBody>
          <a:bodyPr/>
          <a:lstStyle/>
          <a:p>
            <a:fld id="{150ED4D6-1CE6-4DFB-8FAE-BE8884EF5406}" type="slidenum">
              <a:rPr lang="it-IT" smtClean="0"/>
              <a:t>‹N›</a:t>
            </a:fld>
            <a:endParaRPr lang="it-IT"/>
          </a:p>
        </p:txBody>
      </p:sp>
    </p:spTree>
    <p:extLst>
      <p:ext uri="{BB962C8B-B14F-4D97-AF65-F5344CB8AC3E}">
        <p14:creationId xmlns:p14="http://schemas.microsoft.com/office/powerpoint/2010/main" val="103511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56EA35-0E2A-48F6-9131-7C750089D73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E0F5BBF-E8F9-47B0-A0DC-A247AED89F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785767F-19C5-4204-A362-021AD2859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0EDAB8-D90B-4386-8C5E-703DA25063EB}"/>
              </a:ext>
            </a:extLst>
          </p:cNvPr>
          <p:cNvSpPr>
            <a:spLocks noGrp="1"/>
          </p:cNvSpPr>
          <p:nvPr>
            <p:ph type="dt" sz="half" idx="10"/>
          </p:nvPr>
        </p:nvSpPr>
        <p:spPr/>
        <p:txBody>
          <a:bodyPr/>
          <a:lstStyle/>
          <a:p>
            <a:fld id="{16FFB1FC-0741-4AA4-808F-307FD8FB7D21}" type="datetimeFigureOut">
              <a:rPr lang="it-IT" smtClean="0"/>
              <a:t>09/08/2021</a:t>
            </a:fld>
            <a:endParaRPr lang="it-IT"/>
          </a:p>
        </p:txBody>
      </p:sp>
      <p:sp>
        <p:nvSpPr>
          <p:cNvPr id="6" name="Segnaposto piè di pagina 5">
            <a:extLst>
              <a:ext uri="{FF2B5EF4-FFF2-40B4-BE49-F238E27FC236}">
                <a16:creationId xmlns:a16="http://schemas.microsoft.com/office/drawing/2014/main" id="{96AF9BA6-6430-407B-8E8A-BA86C3E577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F1C1D92-FA6F-4BFC-81C0-E28F860BB101}"/>
              </a:ext>
            </a:extLst>
          </p:cNvPr>
          <p:cNvSpPr>
            <a:spLocks noGrp="1"/>
          </p:cNvSpPr>
          <p:nvPr>
            <p:ph type="sldNum" sz="quarter" idx="12"/>
          </p:nvPr>
        </p:nvSpPr>
        <p:spPr/>
        <p:txBody>
          <a:bodyPr/>
          <a:lstStyle/>
          <a:p>
            <a:fld id="{150ED4D6-1CE6-4DFB-8FAE-BE8884EF5406}" type="slidenum">
              <a:rPr lang="it-IT" smtClean="0"/>
              <a:t>‹N›</a:t>
            </a:fld>
            <a:endParaRPr lang="it-IT"/>
          </a:p>
        </p:txBody>
      </p:sp>
    </p:spTree>
    <p:extLst>
      <p:ext uri="{BB962C8B-B14F-4D97-AF65-F5344CB8AC3E}">
        <p14:creationId xmlns:p14="http://schemas.microsoft.com/office/powerpoint/2010/main" val="279839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F9B1C35-C556-4C8D-BA6F-5E38B00C0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5EB4A2-6ED3-4BF0-BA8D-1C9C22EC6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0DBD0A-6021-47FB-A31A-92A0F6F9E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B1FC-0741-4AA4-808F-307FD8FB7D21}" type="datetimeFigureOut">
              <a:rPr lang="it-IT" smtClean="0"/>
              <a:t>09/08/2021</a:t>
            </a:fld>
            <a:endParaRPr lang="it-IT"/>
          </a:p>
        </p:txBody>
      </p:sp>
      <p:sp>
        <p:nvSpPr>
          <p:cNvPr id="5" name="Segnaposto piè di pagina 4">
            <a:extLst>
              <a:ext uri="{FF2B5EF4-FFF2-40B4-BE49-F238E27FC236}">
                <a16:creationId xmlns:a16="http://schemas.microsoft.com/office/drawing/2014/main" id="{F7BF7D00-6A5E-4A91-8FD9-741A6ABB5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AB460AF-D65E-4617-ABF1-909619518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ED4D6-1CE6-4DFB-8FAE-BE8884EF5406}" type="slidenum">
              <a:rPr lang="it-IT" smtClean="0"/>
              <a:t>‹N›</a:t>
            </a:fld>
            <a:endParaRPr lang="it-IT"/>
          </a:p>
        </p:txBody>
      </p:sp>
    </p:spTree>
    <p:extLst>
      <p:ext uri="{BB962C8B-B14F-4D97-AF65-F5344CB8AC3E}">
        <p14:creationId xmlns:p14="http://schemas.microsoft.com/office/powerpoint/2010/main" val="3003235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urbmodels.larc.nasa.go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gitlab.com/alie89/flubio-code-fv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flubiopetsc.github.io/flubiopetsc/"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flubiopetsc.github.io/flubiopetsc/getting_started.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6/j.softx.2020.100655"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sciencedirect.com/science/article/pii/S235271102030368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A0C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CDB8F-615E-4A77-AAAC-D2C0A8B0E0AF}"/>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0D905D25-51B3-46EE-AA57-0C3E0E56FB93}"/>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0DDE1EBA-0DC9-4F7F-A91F-7F9160D25CE8}"/>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98939355-229A-4406-8309-3B8E0A7E27FE}"/>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1CA7BA69-DA24-4344-B49E-3631C1B0DE49}"/>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B50B635F-74E7-4140-B6CA-F0E072852817}"/>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E9F346CC-8BFE-4270-A668-9B136E4E3910}"/>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graphicFrame>
        <p:nvGraphicFramePr>
          <p:cNvPr id="11" name="Table 10">
            <a:extLst>
              <a:ext uri="{FF2B5EF4-FFF2-40B4-BE49-F238E27FC236}">
                <a16:creationId xmlns:a16="http://schemas.microsoft.com/office/drawing/2014/main" id="{7637E85F-8EE7-46B9-BB40-342E6052565D}"/>
              </a:ext>
            </a:extLst>
          </p:cNvPr>
          <p:cNvGraphicFramePr>
            <a:graphicFrameLocks noGrp="1"/>
          </p:cNvGraphicFramePr>
          <p:nvPr>
            <p:extLst>
              <p:ext uri="{D42A27DB-BD31-4B8C-83A1-F6EECF244321}">
                <p14:modId xmlns:p14="http://schemas.microsoft.com/office/powerpoint/2010/main" val="3963585762"/>
              </p:ext>
            </p:extLst>
          </p:nvPr>
        </p:nvGraphicFramePr>
        <p:xfrm>
          <a:off x="167269" y="228174"/>
          <a:ext cx="11842594" cy="3722334"/>
        </p:xfrm>
        <a:graphic>
          <a:graphicData uri="http://schemas.openxmlformats.org/drawingml/2006/table">
            <a:tbl>
              <a:tblPr firstRow="1" bandRow="1">
                <a:tableStyleId>{2D5ABB26-0587-4C30-8999-92F81FD0307C}</a:tableStyleId>
              </a:tblPr>
              <a:tblGrid>
                <a:gridCol w="11842594">
                  <a:extLst>
                    <a:ext uri="{9D8B030D-6E8A-4147-A177-3AD203B41FA5}">
                      <a16:colId xmlns:a16="http://schemas.microsoft.com/office/drawing/2014/main" val="20000"/>
                    </a:ext>
                  </a:extLst>
                </a:gridCol>
              </a:tblGrid>
              <a:tr h="372233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5400" b="1" dirty="0">
                          <a:ln w="12700">
                            <a:solidFill>
                              <a:schemeClr val="tx1"/>
                            </a:solidFill>
                          </a:ln>
                          <a:solidFill>
                            <a:srgbClr val="FFFF00"/>
                          </a:solidFill>
                          <a:latin typeface="Arial" panose="020B0604020202020204" pitchFamily="34" charset="0"/>
                          <a:cs typeface="Arial" panose="020B0604020202020204" pitchFamily="34" charset="0"/>
                        </a:rPr>
                        <a:t>FLUBIO-PETSC</a:t>
                      </a:r>
                      <a:r>
                        <a:rPr lang="en-US" sz="5400" b="1" dirty="0">
                          <a:ln>
                            <a:solidFill>
                              <a:schemeClr val="tx1"/>
                            </a:solidFill>
                          </a:ln>
                          <a:solidFill>
                            <a:srgbClr val="FEE59E"/>
                          </a:solidFill>
                          <a:latin typeface="Arial" panose="020B0604020202020204" pitchFamily="34" charset="0"/>
                          <a:cs typeface="Arial" panose="020B0604020202020204"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5400" b="1" dirty="0">
                          <a:ln>
                            <a:solidFill>
                              <a:schemeClr val="tx1"/>
                            </a:solidFill>
                          </a:ln>
                          <a:solidFill>
                            <a:schemeClr val="bg1">
                              <a:lumMod val="95000"/>
                            </a:schemeClr>
                          </a:solidFill>
                          <a:latin typeface="Arial" panose="020B0604020202020204" pitchFamily="34" charset="0"/>
                          <a:cs typeface="Arial" panose="020B0604020202020204" pitchFamily="34" charset="0"/>
                        </a:rPr>
                        <a:t>Yet another </a:t>
                      </a:r>
                      <a:r>
                        <a:rPr lang="en-US" sz="5400" b="1" dirty="0">
                          <a:ln>
                            <a:solidFill>
                              <a:schemeClr val="tx1"/>
                            </a:solidFill>
                          </a:ln>
                          <a:solidFill>
                            <a:srgbClr val="7EBF33"/>
                          </a:solidFill>
                          <a:latin typeface="Arial" panose="020B0604020202020204" pitchFamily="34" charset="0"/>
                          <a:cs typeface="Arial" panose="020B0604020202020204" pitchFamily="34" charset="0"/>
                        </a:rPr>
                        <a:t>CFD</a:t>
                      </a:r>
                      <a:r>
                        <a:rPr lang="en-US" sz="5400" b="1" dirty="0">
                          <a:ln>
                            <a:solidFill>
                              <a:schemeClr val="tx1"/>
                            </a:solidFill>
                          </a:ln>
                          <a:solidFill>
                            <a:schemeClr val="bg1">
                              <a:lumMod val="95000"/>
                            </a:schemeClr>
                          </a:solidFill>
                          <a:latin typeface="Arial" panose="020B0604020202020204" pitchFamily="34" charset="0"/>
                          <a:cs typeface="Arial" panose="020B0604020202020204" pitchFamily="34" charset="0"/>
                        </a:rPr>
                        <a:t> solver</a:t>
                      </a:r>
                    </a:p>
                    <a:p>
                      <a:pPr marL="0" marR="0" indent="0" algn="ctr" defTabSz="457200" rtl="0" eaLnBrk="1" fontAlgn="auto" latinLnBrk="0" hangingPunct="1">
                        <a:lnSpc>
                          <a:spcPct val="100000"/>
                        </a:lnSpc>
                        <a:spcBef>
                          <a:spcPts val="0"/>
                        </a:spcBef>
                        <a:spcAft>
                          <a:spcPts val="0"/>
                        </a:spcAft>
                        <a:buClrTx/>
                        <a:buSzTx/>
                        <a:buFontTx/>
                        <a:buNone/>
                        <a:tabLst/>
                        <a:defRPr/>
                      </a:pPr>
                      <a:r>
                        <a:rPr lang="en-US" sz="5400" b="1" dirty="0">
                          <a:ln>
                            <a:solidFill>
                              <a:schemeClr val="tx1"/>
                            </a:solidFill>
                          </a:ln>
                          <a:solidFill>
                            <a:srgbClr val="FFCC09"/>
                          </a:solidFill>
                          <a:latin typeface="Arial" panose="020B0604020202020204" pitchFamily="34" charset="0"/>
                          <a:cs typeface="Arial" panose="020B0604020202020204" pitchFamily="34" charset="0"/>
                        </a:rPr>
                        <a:t>– In turbulent times –  </a:t>
                      </a:r>
                    </a:p>
                  </a:txBody>
                  <a:tcPr marB="13716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6F0B859A-C42A-4722-A80D-1897A3FFBA88}"/>
              </a:ext>
            </a:extLst>
          </p:cNvPr>
          <p:cNvSpPr/>
          <p:nvPr/>
        </p:nvSpPr>
        <p:spPr>
          <a:xfrm>
            <a:off x="167269" y="4697864"/>
            <a:ext cx="6043031" cy="1477328"/>
          </a:xfrm>
          <a:prstGeom prst="rect">
            <a:avLst/>
          </a:prstGeom>
        </p:spPr>
        <p:txBody>
          <a:bodyPr wrap="square">
            <a:spAutoFit/>
          </a:bodyPr>
          <a:lstStyle/>
          <a:p>
            <a:r>
              <a:rPr lang="en-US" sz="2400" dirty="0">
                <a:solidFill>
                  <a:schemeClr val="bg1"/>
                </a:solidFill>
                <a:latin typeface="Arial" panose="020B0604020202020204" pitchFamily="34" charset="0"/>
                <a:ea typeface="Open Sans Light" panose="020B0306030504020204" pitchFamily="34" charset="0"/>
                <a:cs typeface="Arial" panose="020B0604020202020204" pitchFamily="34" charset="0"/>
              </a:rPr>
              <a:t>Joel Guerrero</a:t>
            </a:r>
          </a:p>
          <a:p>
            <a:r>
              <a:rPr lang="en-US" sz="1400" dirty="0">
                <a:latin typeface="Arial" panose="020B0604020202020204" pitchFamily="34" charset="0"/>
                <a:ea typeface="Open Sans Light" panose="020B0306030504020204" pitchFamily="34" charset="0"/>
                <a:cs typeface="Arial" panose="020B0604020202020204" pitchFamily="34" charset="0"/>
              </a:rPr>
              <a:t>University of Genoa </a:t>
            </a:r>
            <a:r>
              <a:rPr lang="en-US" sz="1400" dirty="0">
                <a:solidFill>
                  <a:schemeClr val="bg1"/>
                </a:solidFill>
                <a:latin typeface="Arial" panose="020B0604020202020204" pitchFamily="34" charset="0"/>
                <a:ea typeface="Open Sans Light" panose="020B0306030504020204" pitchFamily="34" charset="0"/>
                <a:cs typeface="Arial" panose="020B0604020202020204" pitchFamily="34" charset="0"/>
              </a:rPr>
              <a:t>+</a:t>
            </a:r>
            <a:r>
              <a:rPr lang="en-US" sz="1400" dirty="0">
                <a:solidFill>
                  <a:srgbClr val="114B8E"/>
                </a:solidFill>
                <a:latin typeface="Arial" panose="020B0604020202020204" pitchFamily="34" charset="0"/>
                <a:ea typeface="Open Sans Light" panose="020B0306030504020204" pitchFamily="34" charset="0"/>
                <a:cs typeface="Arial" panose="020B0604020202020204" pitchFamily="34" charset="0"/>
              </a:rPr>
              <a:t> </a:t>
            </a:r>
            <a:r>
              <a:rPr lang="en-US" sz="1400" dirty="0">
                <a:solidFill>
                  <a:srgbClr val="FFFF00"/>
                </a:solidFill>
                <a:latin typeface="Arial" panose="020B0604020202020204" pitchFamily="34" charset="0"/>
                <a:ea typeface="Open Sans Light" panose="020B0306030504020204" pitchFamily="34" charset="0"/>
                <a:cs typeface="Arial" panose="020B0604020202020204" pitchFamily="34" charset="0"/>
              </a:rPr>
              <a:t>Wolf Dynamics</a:t>
            </a:r>
          </a:p>
          <a:p>
            <a:endParaRPr lang="en-US" sz="1400" dirty="0">
              <a:solidFill>
                <a:srgbClr val="FFFF00"/>
              </a:solidFill>
              <a:latin typeface="Arial" panose="020B0604020202020204" pitchFamily="34" charset="0"/>
              <a:ea typeface="Open Sans Light" panose="020B0306030504020204" pitchFamily="34" charset="0"/>
              <a:cs typeface="Arial" panose="020B0604020202020204" pitchFamily="34" charset="0"/>
            </a:endParaRPr>
          </a:p>
          <a:p>
            <a:r>
              <a:rPr lang="en-US" sz="2400" dirty="0">
                <a:solidFill>
                  <a:schemeClr val="bg1"/>
                </a:solidFill>
                <a:latin typeface="Arial" panose="020B0604020202020204" pitchFamily="34" charset="0"/>
                <a:ea typeface="Open Sans Light" panose="020B0306030504020204" pitchFamily="34" charset="0"/>
                <a:cs typeface="Arial" panose="020B0604020202020204" pitchFamily="34" charset="0"/>
              </a:rPr>
              <a:t>Edoardo Alinovi</a:t>
            </a:r>
          </a:p>
          <a:p>
            <a:r>
              <a:rPr lang="en-US" sz="1400" dirty="0">
                <a:latin typeface="Arial" panose="020B0604020202020204" pitchFamily="34" charset="0"/>
                <a:ea typeface="Open Sans Light" panose="020B0306030504020204" pitchFamily="34" charset="0"/>
                <a:cs typeface="Arial" panose="020B0604020202020204" pitchFamily="34" charset="0"/>
              </a:rPr>
              <a:t>University of Genoa</a:t>
            </a:r>
            <a:endParaRPr lang="en-US" sz="1400" dirty="0">
              <a:solidFill>
                <a:srgbClr val="FFFF00"/>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92982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403026"/>
            <a:ext cx="6259896" cy="4862870"/>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The source code is distributed into many directories.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Each directory containing a building block of the whole library.</a:t>
            </a:r>
            <a:endParaRPr lang="en-US" sz="2000" dirty="0">
              <a:effectLst/>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The name of each directory is representative of a step in the FVM, the physics involved, or the data structure.</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Inside each directory, you will find the source code, which has been commented to the best of our capability.  </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Additionally, you will find the documentation in FORD format.</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The code is very compact, and it compiles fast.</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Source code organization</a:t>
            </a:r>
          </a:p>
        </p:txBody>
      </p:sp>
      <p:cxnSp>
        <p:nvCxnSpPr>
          <p:cNvPr id="13" name="Straight Connector 12">
            <a:extLst>
              <a:ext uri="{FF2B5EF4-FFF2-40B4-BE49-F238E27FC236}">
                <a16:creationId xmlns:a16="http://schemas.microsoft.com/office/drawing/2014/main" id="{1FA9882D-A0EB-4332-9EE0-9C3C6FFDFB1B}"/>
              </a:ext>
            </a:extLst>
          </p:cNvPr>
          <p:cNvCxnSpPr>
            <a:cxnSpLocks/>
          </p:cNvCxnSpPr>
          <p:nvPr/>
        </p:nvCxnSpPr>
        <p:spPr>
          <a:xfrm>
            <a:off x="7057823" y="1198378"/>
            <a:ext cx="0" cy="5137698"/>
          </a:xfrm>
          <a:prstGeom prst="line">
            <a:avLst/>
          </a:prstGeom>
          <a:ln w="25400">
            <a:solidFill>
              <a:srgbClr val="FFCC09"/>
            </a:solidFill>
          </a:ln>
          <a:effectLst/>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with medium confidence">
            <a:extLst>
              <a:ext uri="{FF2B5EF4-FFF2-40B4-BE49-F238E27FC236}">
                <a16:creationId xmlns:a16="http://schemas.microsoft.com/office/drawing/2014/main" id="{558FDA07-7CC3-4344-88D3-6C918424D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934" y="1208016"/>
            <a:ext cx="4600575" cy="5411343"/>
          </a:xfrm>
          <a:prstGeom prst="rect">
            <a:avLst/>
          </a:prstGeom>
        </p:spPr>
      </p:pic>
    </p:spTree>
    <p:extLst>
      <p:ext uri="{BB962C8B-B14F-4D97-AF65-F5344CB8AC3E}">
        <p14:creationId xmlns:p14="http://schemas.microsoft.com/office/powerpoint/2010/main" val="208760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2" y="1572885"/>
            <a:ext cx="5578960" cy="4401205"/>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effectLst/>
                <a:latin typeface="Arial" panose="020B0604020202020204" pitchFamily="34" charset="0"/>
                <a:cs typeface="Arial" panose="020B0604020202020204" pitchFamily="34" charset="0"/>
              </a:rPr>
              <a:t>FLUBIO </a:t>
            </a:r>
            <a:r>
              <a:rPr lang="en-US" sz="2000" dirty="0">
                <a:effectLst/>
                <a:latin typeface="Arial" panose="020B0604020202020204" pitchFamily="34" charset="0"/>
                <a:cs typeface="Arial" panose="020B0604020202020204" pitchFamily="34" charset="0"/>
              </a:rPr>
              <a:t>structure follows the steps used when discretizing the </a:t>
            </a:r>
            <a:r>
              <a:rPr lang="en-US" sz="2000" dirty="0">
                <a:latin typeface="Arial" panose="020B0604020202020204" pitchFamily="34" charset="0"/>
                <a:cs typeface="Arial" panose="020B0604020202020204" pitchFamily="34" charset="0"/>
              </a:rPr>
              <a:t>governing equations using the </a:t>
            </a:r>
            <a:r>
              <a:rPr lang="en-US" sz="2000" dirty="0">
                <a:effectLst/>
                <a:latin typeface="Arial" panose="020B0604020202020204" pitchFamily="34" charset="0"/>
                <a:cs typeface="Arial" panose="020B0604020202020204" pitchFamily="34" charset="0"/>
              </a:rPr>
              <a:t>FVM. </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effectLst/>
                <a:latin typeface="Arial" panose="020B0604020202020204" pitchFamily="34" charset="0"/>
                <a:cs typeface="Arial" panose="020B0604020202020204" pitchFamily="34" charset="0"/>
              </a:rPr>
              <a:t>FLUBIO </a:t>
            </a:r>
            <a:r>
              <a:rPr lang="en-US" sz="2000" dirty="0">
                <a:effectLst/>
                <a:latin typeface="Arial" panose="020B0604020202020204" pitchFamily="34" charset="0"/>
                <a:cs typeface="Arial" panose="020B0604020202020204" pitchFamily="34" charset="0"/>
              </a:rPr>
              <a:t>objects are wrapped into different drivers to be used when implementing solvers.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The method and procedures used are compact and reusable. </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latin typeface="Arial" panose="020B0604020202020204" pitchFamily="34" charset="0"/>
                <a:cs typeface="Arial" panose="020B0604020202020204" pitchFamily="34" charset="0"/>
              </a:rPr>
              <a:t>FLUBIO</a:t>
            </a:r>
            <a:r>
              <a:rPr lang="en-US" sz="2000" dirty="0">
                <a:latin typeface="Arial" panose="020B0604020202020204" pitchFamily="34" charset="0"/>
                <a:cs typeface="Arial" panose="020B0604020202020204" pitchFamily="34" charset="0"/>
              </a:rPr>
              <a:t> is extensively </a:t>
            </a:r>
            <a:r>
              <a:rPr lang="en-US" sz="2000" dirty="0">
                <a:effectLst/>
                <a:latin typeface="Arial" panose="020B0604020202020204" pitchFamily="34" charset="0"/>
                <a:cs typeface="Arial" panose="020B0604020202020204" pitchFamily="34" charset="0"/>
              </a:rPr>
              <a:t>commented and documented to the best of our capability.  </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Additions are straightforward with a good understanding of the API and FORTRAN.</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Building blocks</a:t>
            </a:r>
          </a:p>
        </p:txBody>
      </p:sp>
      <p:pic>
        <p:nvPicPr>
          <p:cNvPr id="4" name="Picture 3" descr="Shape, circle&#10;&#10;Description automatically generated">
            <a:extLst>
              <a:ext uri="{FF2B5EF4-FFF2-40B4-BE49-F238E27FC236}">
                <a16:creationId xmlns:a16="http://schemas.microsoft.com/office/drawing/2014/main" id="{955B4E65-C302-4611-B9E9-BBB7FD3E6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804" y="1304805"/>
            <a:ext cx="5090745" cy="5097439"/>
          </a:xfrm>
          <a:prstGeom prst="rect">
            <a:avLst/>
          </a:prstGeom>
        </p:spPr>
      </p:pic>
      <p:cxnSp>
        <p:nvCxnSpPr>
          <p:cNvPr id="18" name="Straight Connector 17">
            <a:extLst>
              <a:ext uri="{FF2B5EF4-FFF2-40B4-BE49-F238E27FC236}">
                <a16:creationId xmlns:a16="http://schemas.microsoft.com/office/drawing/2014/main" id="{E6CFD1E7-693F-472B-992A-31CD1DC56720}"/>
              </a:ext>
            </a:extLst>
          </p:cNvPr>
          <p:cNvCxnSpPr>
            <a:cxnSpLocks/>
          </p:cNvCxnSpPr>
          <p:nvPr/>
        </p:nvCxnSpPr>
        <p:spPr>
          <a:xfrm>
            <a:off x="6096000" y="1264546"/>
            <a:ext cx="0" cy="5137698"/>
          </a:xfrm>
          <a:prstGeom prst="line">
            <a:avLst/>
          </a:prstGeom>
          <a:ln w="25400">
            <a:solidFill>
              <a:srgbClr val="FFCC09"/>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12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097280"/>
            <a:ext cx="11628582" cy="1323439"/>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The governing equations can be discretized </a:t>
            </a:r>
            <a:r>
              <a:rPr lang="en-US" sz="2000" dirty="0">
                <a:effectLst/>
                <a:latin typeface="Arial" panose="020B0604020202020204" pitchFamily="34" charset="0"/>
                <a:cs typeface="Arial" panose="020B0604020202020204" pitchFamily="34" charset="0"/>
              </a:rPr>
              <a:t>on a term-by-term basis. </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Different methods with different accuracy can be used.</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Tailored</a:t>
            </a:r>
            <a:r>
              <a:rPr lang="en-US" sz="2000" dirty="0">
                <a:effectLst/>
                <a:latin typeface="Arial" panose="020B0604020202020204" pitchFamily="34" charset="0"/>
                <a:cs typeface="Arial" panose="020B0604020202020204" pitchFamily="34" charset="0"/>
              </a:rPr>
              <a:t> discretization methods can be added by simply following the existing templates.</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Discretization options</a:t>
            </a:r>
          </a:p>
        </p:txBody>
      </p:sp>
      <p:graphicFrame>
        <p:nvGraphicFramePr>
          <p:cNvPr id="12" name="Tabella 7">
            <a:extLst>
              <a:ext uri="{FF2B5EF4-FFF2-40B4-BE49-F238E27FC236}">
                <a16:creationId xmlns:a16="http://schemas.microsoft.com/office/drawing/2014/main" id="{4F459B63-6E96-4B7F-B952-3A4C9B1F82F1}"/>
              </a:ext>
            </a:extLst>
          </p:cNvPr>
          <p:cNvGraphicFramePr>
            <a:graphicFrameLocks/>
          </p:cNvGraphicFramePr>
          <p:nvPr>
            <p:extLst>
              <p:ext uri="{D42A27DB-BD31-4B8C-83A1-F6EECF244321}">
                <p14:modId xmlns:p14="http://schemas.microsoft.com/office/powerpoint/2010/main" val="2914497097"/>
              </p:ext>
            </p:extLst>
          </p:nvPr>
        </p:nvGraphicFramePr>
        <p:xfrm>
          <a:off x="833582" y="2623081"/>
          <a:ext cx="10515600" cy="4024414"/>
        </p:xfrm>
        <a:graphic>
          <a:graphicData uri="http://schemas.openxmlformats.org/drawingml/2006/table">
            <a:tbl>
              <a:tblPr firstRow="1" bandRow="1">
                <a:tableStyleId>{5940675A-B579-460E-94D1-54222C63F5DA}</a:tableStyleId>
              </a:tblPr>
              <a:tblGrid>
                <a:gridCol w="1839012">
                  <a:extLst>
                    <a:ext uri="{9D8B030D-6E8A-4147-A177-3AD203B41FA5}">
                      <a16:colId xmlns:a16="http://schemas.microsoft.com/office/drawing/2014/main" val="1165176105"/>
                    </a:ext>
                  </a:extLst>
                </a:gridCol>
                <a:gridCol w="8676588">
                  <a:extLst>
                    <a:ext uri="{9D8B030D-6E8A-4147-A177-3AD203B41FA5}">
                      <a16:colId xmlns:a16="http://schemas.microsoft.com/office/drawing/2014/main" val="3143313572"/>
                    </a:ext>
                  </a:extLst>
                </a:gridCol>
              </a:tblGrid>
              <a:tr h="675862">
                <a:tc>
                  <a:txBody>
                    <a:bodyPr/>
                    <a:lstStyle/>
                    <a:p>
                      <a:pPr algn="ctr"/>
                      <a:r>
                        <a:rPr lang="en-GB" sz="1800" b="1" i="0" noProof="0" dirty="0">
                          <a:solidFill>
                            <a:srgbClr val="D9C39E"/>
                          </a:solidFill>
                          <a:latin typeface="Arial" panose="020B0604020202020204" pitchFamily="34" charset="0"/>
                          <a:cs typeface="Arial" panose="020B0604020202020204" pitchFamily="34" charset="0"/>
                        </a:rPr>
                        <a:t>Term</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solidFill>
                      <a:schemeClr val="tx1">
                        <a:lumMod val="75000"/>
                        <a:lumOff val="25000"/>
                      </a:schemeClr>
                    </a:solidFill>
                  </a:tcPr>
                </a:tc>
                <a:tc>
                  <a:txBody>
                    <a:bodyPr/>
                    <a:lstStyle/>
                    <a:p>
                      <a:pPr algn="ctr"/>
                      <a:r>
                        <a:rPr lang="en-GB" sz="1800" b="1" i="0" noProof="0" dirty="0">
                          <a:solidFill>
                            <a:srgbClr val="D9C39E"/>
                          </a:solidFill>
                          <a:latin typeface="Arial" panose="020B0604020202020204" pitchFamily="34" charset="0"/>
                          <a:cs typeface="Arial" panose="020B0604020202020204" pitchFamily="34" charset="0"/>
                        </a:rPr>
                        <a:t>Brief description</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2300759270"/>
                  </a:ext>
                </a:extLst>
              </a:tr>
              <a:tr h="837138">
                <a:tc>
                  <a:txBody>
                    <a:bodyPr/>
                    <a:lstStyle/>
                    <a:p>
                      <a:r>
                        <a:rPr lang="en-GB" sz="1400" b="1" noProof="0" dirty="0">
                          <a:solidFill>
                            <a:schemeClr val="tx1">
                              <a:lumMod val="75000"/>
                              <a:lumOff val="25000"/>
                            </a:schemeClr>
                          </a:solidFill>
                          <a:latin typeface="Arial" panose="020B0604020202020204" pitchFamily="34" charset="0"/>
                          <a:cs typeface="Arial" panose="020B0604020202020204" pitchFamily="34" charset="0"/>
                        </a:rPr>
                        <a:t>Gradient</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solidFill>
                      <a:srgbClr val="ECE2D0"/>
                    </a:solidFill>
                  </a:tcPr>
                </a:tc>
                <a:tc>
                  <a:txBody>
                    <a:bodyPr/>
                    <a:lstStyle/>
                    <a:p>
                      <a:r>
                        <a:rPr lang="en-US" sz="14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Cell-based Green–Gauss and least-squares. To enforce monotonicity and improve solution stability,  gradient limiters can be used. Face-limited and cell-limited versions are available.</a:t>
                      </a:r>
                      <a:endParaRPr lang="en-GB" sz="1400" b="1" noProof="0"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solidFill>
                      <a:srgbClr val="ECE2D0"/>
                    </a:solidFill>
                  </a:tcPr>
                </a:tc>
                <a:extLst>
                  <a:ext uri="{0D108BD9-81ED-4DB2-BD59-A6C34878D82A}">
                    <a16:rowId xmlns:a16="http://schemas.microsoft.com/office/drawing/2014/main" val="705313269"/>
                  </a:ext>
                </a:extLst>
              </a:tr>
              <a:tr h="837138">
                <a:tc>
                  <a:txBody>
                    <a:bodyPr/>
                    <a:lstStyle/>
                    <a:p>
                      <a:r>
                        <a:rPr lang="en-GB" sz="1400" b="1" noProof="0" dirty="0">
                          <a:solidFill>
                            <a:schemeClr val="tx1">
                              <a:lumMod val="75000"/>
                              <a:lumOff val="25000"/>
                            </a:schemeClr>
                          </a:solidFill>
                          <a:latin typeface="Arial" panose="020B0604020202020204" pitchFamily="34" charset="0"/>
                          <a:cs typeface="Arial" panose="020B0604020202020204" pitchFamily="34" charset="0"/>
                        </a:rPr>
                        <a:t>Transient term</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solidFill>
                      <a:srgbClr val="E0CEB2"/>
                    </a:solidFill>
                  </a:tcPr>
                </a:tc>
                <a:tc>
                  <a:txBody>
                    <a:bodyPr/>
                    <a:lstStyle/>
                    <a:p>
                      <a:r>
                        <a:rPr lang="en-US" sz="14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Methods for iterative and time marching. Methods implemented: Steady-state, Euler,</a:t>
                      </a:r>
                    </a:p>
                    <a:p>
                      <a:r>
                        <a:rPr lang="it-IT" sz="1400" b="1" i="0" u="none" strike="noStrike" kern="1200" baseline="0" dirty="0" err="1">
                          <a:solidFill>
                            <a:schemeClr val="tx1">
                              <a:lumMod val="75000"/>
                              <a:lumOff val="25000"/>
                            </a:schemeClr>
                          </a:solidFill>
                          <a:latin typeface="Arial" panose="020B0604020202020204" pitchFamily="34" charset="0"/>
                          <a:ea typeface="+mn-ea"/>
                          <a:cs typeface="Arial" panose="020B0604020202020204" pitchFamily="34" charset="0"/>
                        </a:rPr>
                        <a:t>Backward</a:t>
                      </a:r>
                      <a:r>
                        <a:rPr lang="it-IT" sz="14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r>
                        <a:rPr lang="it-IT" sz="1400" b="1" i="0" u="none" strike="noStrike" kern="1200" baseline="0" dirty="0" err="1">
                          <a:solidFill>
                            <a:schemeClr val="tx1">
                              <a:lumMod val="75000"/>
                              <a:lumOff val="25000"/>
                            </a:schemeClr>
                          </a:solidFill>
                          <a:latin typeface="Arial" panose="020B0604020202020204" pitchFamily="34" charset="0"/>
                          <a:ea typeface="+mn-ea"/>
                          <a:cs typeface="Arial" panose="020B0604020202020204" pitchFamily="34" charset="0"/>
                        </a:rPr>
                        <a:t>differencing</a:t>
                      </a:r>
                      <a:r>
                        <a:rPr lang="it-IT" sz="14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r>
                        <a:rPr lang="it-IT" sz="1400" b="1" i="0" u="none" strike="noStrike" kern="1200" baseline="0" dirty="0" err="1">
                          <a:solidFill>
                            <a:schemeClr val="tx1">
                              <a:lumMod val="75000"/>
                              <a:lumOff val="25000"/>
                            </a:schemeClr>
                          </a:solidFill>
                          <a:latin typeface="Arial" panose="020B0604020202020204" pitchFamily="34" charset="0"/>
                          <a:ea typeface="+mn-ea"/>
                          <a:cs typeface="Arial" panose="020B0604020202020204" pitchFamily="34" charset="0"/>
                        </a:rPr>
                        <a:t>Crank</a:t>
                      </a:r>
                      <a:r>
                        <a:rPr lang="it-IT" sz="14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a:t>
                      </a:r>
                      <a:r>
                        <a:rPr lang="it-IT" sz="1400" b="1" i="0" u="none" strike="noStrike" kern="1200" baseline="0" dirty="0" err="1">
                          <a:solidFill>
                            <a:schemeClr val="tx1">
                              <a:lumMod val="75000"/>
                              <a:lumOff val="25000"/>
                            </a:schemeClr>
                          </a:solidFill>
                          <a:latin typeface="Arial" panose="020B0604020202020204" pitchFamily="34" charset="0"/>
                          <a:ea typeface="+mn-ea"/>
                          <a:cs typeface="Arial" panose="020B0604020202020204" pitchFamily="34" charset="0"/>
                        </a:rPr>
                        <a:t>Nicolson</a:t>
                      </a:r>
                      <a:r>
                        <a:rPr lang="it-IT" sz="14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a:t>
                      </a:r>
                      <a:endParaRPr lang="en-GB" sz="1400" b="1" noProof="0"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solidFill>
                      <a:srgbClr val="E0CEB2"/>
                    </a:solidFill>
                  </a:tcPr>
                </a:tc>
                <a:extLst>
                  <a:ext uri="{0D108BD9-81ED-4DB2-BD59-A6C34878D82A}">
                    <a16:rowId xmlns:a16="http://schemas.microsoft.com/office/drawing/2014/main" val="2956306668"/>
                  </a:ext>
                </a:extLst>
              </a:tr>
              <a:tr h="837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tx1">
                              <a:lumMod val="75000"/>
                              <a:lumOff val="25000"/>
                            </a:schemeClr>
                          </a:solidFill>
                          <a:latin typeface="Arial" panose="020B0604020202020204" pitchFamily="34" charset="0"/>
                          <a:cs typeface="Arial" panose="020B0604020202020204" pitchFamily="34" charset="0"/>
                        </a:rPr>
                        <a:t>Diffusion term</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solidFill>
                      <a:srgbClr val="ECE2D0"/>
                    </a:solidFill>
                  </a:tcPr>
                </a:tc>
                <a:tc>
                  <a:txBody>
                    <a:bodyPr/>
                    <a:lstStyle/>
                    <a:p>
                      <a:r>
                        <a:rPr lang="en-US" sz="14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Weighted central differences with non-orthogonal corrections. Three methods available,</a:t>
                      </a:r>
                    </a:p>
                    <a:p>
                      <a:r>
                        <a:rPr lang="en-US" sz="14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namely, over-relaxed, orthogonal correction, and minimum correction.</a:t>
                      </a:r>
                      <a:endParaRPr lang="en-GB" sz="1400" b="1" noProof="0"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solidFill>
                      <a:srgbClr val="ECE2D0"/>
                    </a:solidFill>
                  </a:tcPr>
                </a:tc>
                <a:extLst>
                  <a:ext uri="{0D108BD9-81ED-4DB2-BD59-A6C34878D82A}">
                    <a16:rowId xmlns:a16="http://schemas.microsoft.com/office/drawing/2014/main" val="36345443"/>
                  </a:ext>
                </a:extLst>
              </a:tr>
              <a:tr h="837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tx1">
                              <a:lumMod val="75000"/>
                              <a:lumOff val="25000"/>
                            </a:schemeClr>
                          </a:solidFill>
                          <a:latin typeface="Arial" panose="020B0604020202020204" pitchFamily="34" charset="0"/>
                          <a:cs typeface="Arial" panose="020B0604020202020204" pitchFamily="34" charset="0"/>
                        </a:rPr>
                        <a:t>Convective term</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solidFill>
                      <a:srgbClr val="E0CEB2"/>
                    </a:solidFill>
                  </a:tcPr>
                </a:tc>
                <a:tc>
                  <a:txBody>
                    <a:bodyPr/>
                    <a:lstStyle/>
                    <a:p>
                      <a:r>
                        <a:rPr lang="en-US" sz="14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State of the art convective schemes applicable to unstructured meshes. Many methods</a:t>
                      </a:r>
                    </a:p>
                    <a:p>
                      <a:r>
                        <a:rPr lang="en-US" sz="14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implemented, to name a few, upwind, central differences, second-order upwind, QUICK,</a:t>
                      </a:r>
                    </a:p>
                    <a:p>
                      <a:r>
                        <a:rPr lang="en-US" sz="14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minmod, vanleer, superbee. </a:t>
                      </a:r>
                      <a:endParaRPr lang="en-GB" sz="1400" b="1" noProof="0"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solidFill>
                      <a:srgbClr val="E0CEB2"/>
                    </a:solidFill>
                  </a:tcPr>
                </a:tc>
                <a:extLst>
                  <a:ext uri="{0D108BD9-81ED-4DB2-BD59-A6C34878D82A}">
                    <a16:rowId xmlns:a16="http://schemas.microsoft.com/office/drawing/2014/main" val="3623078961"/>
                  </a:ext>
                </a:extLst>
              </a:tr>
            </a:tbl>
          </a:graphicData>
        </a:graphic>
      </p:graphicFrame>
    </p:spTree>
    <p:extLst>
      <p:ext uri="{BB962C8B-B14F-4D97-AF65-F5344CB8AC3E}">
        <p14:creationId xmlns:p14="http://schemas.microsoft.com/office/powerpoint/2010/main" val="114942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Solvers currently implemented</a:t>
            </a:r>
          </a:p>
        </p:txBody>
      </p:sp>
      <p:graphicFrame>
        <p:nvGraphicFramePr>
          <p:cNvPr id="15" name="Tabella 4">
            <a:extLst>
              <a:ext uri="{FF2B5EF4-FFF2-40B4-BE49-F238E27FC236}">
                <a16:creationId xmlns:a16="http://schemas.microsoft.com/office/drawing/2014/main" id="{A2A8CB2D-C763-4765-9300-2D875FDB43A9}"/>
              </a:ext>
            </a:extLst>
          </p:cNvPr>
          <p:cNvGraphicFramePr>
            <a:graphicFrameLocks/>
          </p:cNvGraphicFramePr>
          <p:nvPr>
            <p:extLst>
              <p:ext uri="{D42A27DB-BD31-4B8C-83A1-F6EECF244321}">
                <p14:modId xmlns:p14="http://schemas.microsoft.com/office/powerpoint/2010/main" val="2097484841"/>
              </p:ext>
            </p:extLst>
          </p:nvPr>
        </p:nvGraphicFramePr>
        <p:xfrm>
          <a:off x="165371" y="1177924"/>
          <a:ext cx="11867745" cy="5397080"/>
        </p:xfrm>
        <a:graphic>
          <a:graphicData uri="http://schemas.openxmlformats.org/drawingml/2006/table">
            <a:tbl>
              <a:tblPr firstRow="1" bandRow="1">
                <a:tableStyleId>{5940675A-B579-460E-94D1-54222C63F5DA}</a:tableStyleId>
              </a:tblPr>
              <a:tblGrid>
                <a:gridCol w="2062129">
                  <a:extLst>
                    <a:ext uri="{9D8B030D-6E8A-4147-A177-3AD203B41FA5}">
                      <a16:colId xmlns:a16="http://schemas.microsoft.com/office/drawing/2014/main" val="2902489284"/>
                    </a:ext>
                  </a:extLst>
                </a:gridCol>
                <a:gridCol w="5426233">
                  <a:extLst>
                    <a:ext uri="{9D8B030D-6E8A-4147-A177-3AD203B41FA5}">
                      <a16:colId xmlns:a16="http://schemas.microsoft.com/office/drawing/2014/main" val="513516235"/>
                    </a:ext>
                  </a:extLst>
                </a:gridCol>
                <a:gridCol w="4379383">
                  <a:extLst>
                    <a:ext uri="{9D8B030D-6E8A-4147-A177-3AD203B41FA5}">
                      <a16:colId xmlns:a16="http://schemas.microsoft.com/office/drawing/2014/main" val="3127203818"/>
                    </a:ext>
                  </a:extLst>
                </a:gridCol>
              </a:tblGrid>
              <a:tr h="674635">
                <a:tc>
                  <a:txBody>
                    <a:bodyPr/>
                    <a:lstStyle/>
                    <a:p>
                      <a:pPr algn="ctr"/>
                      <a:r>
                        <a:rPr lang="en-GB" sz="1800" b="1" i="0" noProof="0" dirty="0">
                          <a:solidFill>
                            <a:srgbClr val="D9C39E"/>
                          </a:solidFill>
                          <a:latin typeface="Arial" panose="020B0604020202020204" pitchFamily="34" charset="0"/>
                          <a:cs typeface="Arial" panose="020B0604020202020204" pitchFamily="34" charset="0"/>
                        </a:rPr>
                        <a:t>Solver name </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800" b="1" i="0" noProof="0" dirty="0">
                          <a:solidFill>
                            <a:srgbClr val="D9C39E"/>
                          </a:solidFill>
                          <a:latin typeface="Arial" panose="020B0604020202020204" pitchFamily="34" charset="0"/>
                          <a:cs typeface="Arial" panose="020B0604020202020204" pitchFamily="34" charset="0"/>
                        </a:rPr>
                        <a:t>Target equation</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800" b="1" i="0" noProof="0" dirty="0">
                          <a:solidFill>
                            <a:srgbClr val="D9C39E"/>
                          </a:solidFill>
                          <a:latin typeface="Arial" panose="020B0604020202020204" pitchFamily="34" charset="0"/>
                          <a:cs typeface="Arial" panose="020B0604020202020204" pitchFamily="34" charset="0"/>
                        </a:rPr>
                        <a:t>Brief description</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165479971"/>
                  </a:ext>
                </a:extLst>
              </a:tr>
              <a:tr h="674635">
                <a:tc>
                  <a:txBody>
                    <a:bodyPr/>
                    <a:lstStyle/>
                    <a:p>
                      <a:pPr algn="l"/>
                      <a:r>
                        <a:rPr lang="it-IT" sz="1400" b="1" dirty="0" err="1">
                          <a:solidFill>
                            <a:schemeClr val="tx1">
                              <a:lumMod val="75000"/>
                              <a:lumOff val="25000"/>
                            </a:schemeClr>
                          </a:solidFill>
                          <a:latin typeface="Courier New" panose="02070309020205020404" pitchFamily="49" charset="0"/>
                          <a:cs typeface="Courier New" panose="02070309020205020404" pitchFamily="49" charset="0"/>
                        </a:rPr>
                        <a:t>flubio_poisson</a:t>
                      </a:r>
                      <a:endParaRPr lang="it-IT" sz="1400" b="1" dirty="0">
                        <a:solidFill>
                          <a:schemeClr val="tx1">
                            <a:lumMod val="75000"/>
                            <a:lumOff val="25000"/>
                          </a:schemeClr>
                        </a:solidFill>
                        <a:latin typeface="Courier New" panose="02070309020205020404" pitchFamily="49" charset="0"/>
                        <a:cs typeface="Courier New" panose="02070309020205020404" pitchFamily="49"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endParaRPr lang="it-IT" sz="14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l"/>
                      <a:r>
                        <a:rPr lang="en-US" sz="12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Transient and steady solver for the Poisson equation</a:t>
                      </a:r>
                      <a:endParaRPr lang="it-IT" sz="12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2964209557"/>
                  </a:ext>
                </a:extLst>
              </a:tr>
              <a:tr h="674635">
                <a:tc>
                  <a:txBody>
                    <a:bodyPr/>
                    <a:lstStyle/>
                    <a:p>
                      <a:pPr algn="l"/>
                      <a:r>
                        <a:rPr lang="it-IT" sz="1400" b="1" dirty="0" err="1">
                          <a:solidFill>
                            <a:schemeClr val="tx1">
                              <a:lumMod val="75000"/>
                              <a:lumOff val="25000"/>
                            </a:schemeClr>
                          </a:solidFill>
                          <a:latin typeface="Courier New" panose="02070309020205020404" pitchFamily="49" charset="0"/>
                          <a:cs typeface="Courier New" panose="02070309020205020404" pitchFamily="49" charset="0"/>
                        </a:rPr>
                        <a:t>flubio_potential</a:t>
                      </a:r>
                      <a:endParaRPr lang="it-IT" sz="1400" b="1" dirty="0">
                        <a:solidFill>
                          <a:schemeClr val="tx1">
                            <a:lumMod val="75000"/>
                            <a:lumOff val="25000"/>
                          </a:schemeClr>
                        </a:solidFill>
                        <a:latin typeface="Courier New" panose="02070309020205020404" pitchFamily="49" charset="0"/>
                        <a:cs typeface="Courier New" panose="02070309020205020404" pitchFamily="49"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endParaRPr lang="it-IT" sz="14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l"/>
                      <a:r>
                        <a:rPr lang="en-US" sz="12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Steady state potential flow solver</a:t>
                      </a:r>
                      <a:endParaRPr lang="it-IT" sz="12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3719636478"/>
                  </a:ext>
                </a:extLst>
              </a:tr>
              <a:tr h="674635">
                <a:tc>
                  <a:txBody>
                    <a:bodyPr/>
                    <a:lstStyle/>
                    <a:p>
                      <a:pPr algn="l"/>
                      <a:r>
                        <a:rPr lang="it-IT" sz="1400" b="1" dirty="0" err="1">
                          <a:solidFill>
                            <a:schemeClr val="tx1">
                              <a:lumMod val="75000"/>
                              <a:lumOff val="25000"/>
                            </a:schemeClr>
                          </a:solidFill>
                          <a:latin typeface="Courier New" panose="02070309020205020404" pitchFamily="49" charset="0"/>
                          <a:cs typeface="Courier New" panose="02070309020205020404" pitchFamily="49" charset="0"/>
                        </a:rPr>
                        <a:t>flubio_burgers</a:t>
                      </a:r>
                      <a:endParaRPr lang="it-IT" sz="1400" b="1" dirty="0">
                        <a:solidFill>
                          <a:schemeClr val="tx1">
                            <a:lumMod val="75000"/>
                            <a:lumOff val="25000"/>
                          </a:schemeClr>
                        </a:solidFill>
                        <a:latin typeface="Courier New" panose="02070309020205020404" pitchFamily="49" charset="0"/>
                        <a:cs typeface="Courier New" panose="02070309020205020404" pitchFamily="49"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endParaRPr lang="it-IT" sz="14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l"/>
                      <a:r>
                        <a:rPr lang="en-US" sz="12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Transient solver for the viscous Burgers equation.</a:t>
                      </a:r>
                      <a:endParaRPr lang="it-IT" sz="12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138586966"/>
                  </a:ext>
                </a:extLst>
              </a:tr>
              <a:tr h="674635">
                <a:tc>
                  <a:txBody>
                    <a:bodyPr/>
                    <a:lstStyle/>
                    <a:p>
                      <a:pPr algn="l"/>
                      <a:r>
                        <a:rPr lang="it-IT" sz="1400" b="1" dirty="0" err="1">
                          <a:solidFill>
                            <a:schemeClr val="tx1">
                              <a:lumMod val="75000"/>
                              <a:lumOff val="25000"/>
                            </a:schemeClr>
                          </a:solidFill>
                          <a:latin typeface="Courier New" panose="02070309020205020404" pitchFamily="49" charset="0"/>
                          <a:cs typeface="Courier New" panose="02070309020205020404" pitchFamily="49" charset="0"/>
                        </a:rPr>
                        <a:t>flubio_transport</a:t>
                      </a:r>
                      <a:endParaRPr lang="it-IT" sz="1400" b="1" dirty="0">
                        <a:solidFill>
                          <a:schemeClr val="tx1">
                            <a:lumMod val="75000"/>
                            <a:lumOff val="25000"/>
                          </a:schemeClr>
                        </a:solidFill>
                        <a:latin typeface="Courier New" panose="02070309020205020404" pitchFamily="49" charset="0"/>
                        <a:cs typeface="Courier New" panose="02070309020205020404" pitchFamily="49"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endParaRPr lang="it-IT" sz="14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l"/>
                      <a:r>
                        <a:rPr lang="en-US" sz="12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Transient and steady state solver for the convection–diffusion equation</a:t>
                      </a:r>
                      <a:endParaRPr lang="it-IT" sz="12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1332893405"/>
                  </a:ext>
                </a:extLst>
              </a:tr>
              <a:tr h="674635">
                <a:tc>
                  <a:txBody>
                    <a:bodyPr/>
                    <a:lstStyle/>
                    <a:p>
                      <a:pPr algn="l"/>
                      <a:r>
                        <a:rPr lang="it-IT" sz="1400" b="1" dirty="0" err="1">
                          <a:solidFill>
                            <a:schemeClr val="tx1">
                              <a:lumMod val="75000"/>
                              <a:lumOff val="25000"/>
                            </a:schemeClr>
                          </a:solidFill>
                          <a:latin typeface="Courier New" panose="02070309020205020404" pitchFamily="49" charset="0"/>
                          <a:cs typeface="Courier New" panose="02070309020205020404" pitchFamily="49" charset="0"/>
                        </a:rPr>
                        <a:t>flubio_simple</a:t>
                      </a:r>
                      <a:endParaRPr lang="it-IT" sz="1400" b="1" dirty="0">
                        <a:solidFill>
                          <a:schemeClr val="tx1">
                            <a:lumMod val="75000"/>
                            <a:lumOff val="25000"/>
                          </a:schemeClr>
                        </a:solidFill>
                        <a:latin typeface="Courier New" panose="02070309020205020404" pitchFamily="49" charset="0"/>
                        <a:cs typeface="Courier New" panose="02070309020205020404" pitchFamily="49"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endParaRPr lang="it-IT" sz="14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l"/>
                      <a:r>
                        <a:rPr lang="en-US" sz="12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Steady state, incompressible, Navier–Stokes solver using the SIMPLE algorithm</a:t>
                      </a:r>
                      <a:endParaRPr lang="it-IT" sz="12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1393497094"/>
                  </a:ext>
                </a:extLst>
              </a:tr>
              <a:tr h="674635">
                <a:tc>
                  <a:txBody>
                    <a:bodyPr/>
                    <a:lstStyle/>
                    <a:p>
                      <a:pPr algn="l"/>
                      <a:r>
                        <a:rPr lang="it-IT" sz="1400" b="1" dirty="0" err="1">
                          <a:solidFill>
                            <a:schemeClr val="tx1">
                              <a:lumMod val="75000"/>
                              <a:lumOff val="25000"/>
                            </a:schemeClr>
                          </a:solidFill>
                          <a:latin typeface="Courier New" panose="02070309020205020404" pitchFamily="49" charset="0"/>
                          <a:cs typeface="Courier New" panose="02070309020205020404" pitchFamily="49" charset="0"/>
                        </a:rPr>
                        <a:t>flubio_piso</a:t>
                      </a:r>
                      <a:endParaRPr lang="it-IT" sz="1400" b="1" dirty="0">
                        <a:solidFill>
                          <a:schemeClr val="tx1">
                            <a:lumMod val="75000"/>
                            <a:lumOff val="25000"/>
                          </a:schemeClr>
                        </a:solidFill>
                        <a:latin typeface="Courier New" panose="02070309020205020404" pitchFamily="49" charset="0"/>
                        <a:cs typeface="Courier New" panose="02070309020205020404" pitchFamily="49"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endParaRPr lang="it-IT" sz="14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l"/>
                      <a:r>
                        <a:rPr lang="en-US" sz="12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Transient, incompressible, Navier–Stokes solver using the PISO algorithm</a:t>
                      </a:r>
                      <a:endParaRPr lang="it-IT" sz="12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2661459377"/>
                  </a:ext>
                </a:extLst>
              </a:tr>
              <a:tr h="674635">
                <a:tc>
                  <a:txBody>
                    <a:bodyPr/>
                    <a:lstStyle/>
                    <a:p>
                      <a:pPr algn="l"/>
                      <a:r>
                        <a:rPr lang="it-IT" sz="1400" b="1" dirty="0" err="1">
                          <a:solidFill>
                            <a:schemeClr val="tx1">
                              <a:lumMod val="75000"/>
                              <a:lumOff val="25000"/>
                            </a:schemeClr>
                          </a:solidFill>
                          <a:latin typeface="Courier New" panose="02070309020205020404" pitchFamily="49" charset="0"/>
                          <a:cs typeface="Courier New" panose="02070309020205020404" pitchFamily="49" charset="0"/>
                        </a:rPr>
                        <a:t>flubio_fs</a:t>
                      </a:r>
                      <a:endParaRPr lang="it-IT" sz="1400" b="1" dirty="0">
                        <a:solidFill>
                          <a:schemeClr val="tx1">
                            <a:lumMod val="75000"/>
                            <a:lumOff val="25000"/>
                          </a:schemeClr>
                        </a:solidFill>
                        <a:latin typeface="Courier New" panose="02070309020205020404" pitchFamily="49" charset="0"/>
                        <a:cs typeface="Courier New" panose="02070309020205020404" pitchFamily="49"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endParaRPr lang="it-IT" sz="14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l"/>
                      <a:r>
                        <a:rPr lang="en-US" sz="1200" b="1"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rPr>
                        <a:t>Transient, incompressible, Navier–Stokes solver using the fractional step method by Teman &amp; Chorin</a:t>
                      </a:r>
                      <a:endParaRPr lang="it-IT" sz="1200" b="1"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1389469622"/>
                  </a:ext>
                </a:extLst>
              </a:tr>
            </a:tbl>
          </a:graphicData>
        </a:graphic>
      </p:graphicFrame>
      <p:pic>
        <p:nvPicPr>
          <p:cNvPr id="20" name="Picture 19" descr="Shape&#10;&#10;Description automatically generated with medium confidence">
            <a:extLst>
              <a:ext uri="{FF2B5EF4-FFF2-40B4-BE49-F238E27FC236}">
                <a16:creationId xmlns:a16="http://schemas.microsoft.com/office/drawing/2014/main" id="{7F0745C2-59B1-41BA-9A99-D3CF1955C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865" y="2743067"/>
            <a:ext cx="844907" cy="252374"/>
          </a:xfrm>
          <a:prstGeom prst="rect">
            <a:avLst/>
          </a:prstGeom>
        </p:spPr>
      </p:pic>
      <p:pic>
        <p:nvPicPr>
          <p:cNvPr id="24" name="Picture 23">
            <a:extLst>
              <a:ext uri="{FF2B5EF4-FFF2-40B4-BE49-F238E27FC236}">
                <a16:creationId xmlns:a16="http://schemas.microsoft.com/office/drawing/2014/main" id="{99263CB4-74DC-4656-9B2F-AE9BE8861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399" y="4125460"/>
            <a:ext cx="2789840" cy="227686"/>
          </a:xfrm>
          <a:prstGeom prst="rect">
            <a:avLst/>
          </a:prstGeom>
        </p:spPr>
      </p:pic>
      <p:pic>
        <p:nvPicPr>
          <p:cNvPr id="26" name="Picture 25">
            <a:extLst>
              <a:ext uri="{FF2B5EF4-FFF2-40B4-BE49-F238E27FC236}">
                <a16:creationId xmlns:a16="http://schemas.microsoft.com/office/drawing/2014/main" id="{0D3807FA-20EA-4049-A5F9-73FE4D68D9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0379" y="2112778"/>
            <a:ext cx="1873609" cy="227686"/>
          </a:xfrm>
          <a:prstGeom prst="rect">
            <a:avLst/>
          </a:prstGeom>
        </p:spPr>
      </p:pic>
      <p:pic>
        <p:nvPicPr>
          <p:cNvPr id="28" name="Picture 27">
            <a:extLst>
              <a:ext uri="{FF2B5EF4-FFF2-40B4-BE49-F238E27FC236}">
                <a16:creationId xmlns:a16="http://schemas.microsoft.com/office/drawing/2014/main" id="{26B48833-8209-4260-B769-5E6DDEA8EB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0227" y="4812958"/>
            <a:ext cx="4273915" cy="227686"/>
          </a:xfrm>
          <a:prstGeom prst="rect">
            <a:avLst/>
          </a:prstGeom>
        </p:spPr>
      </p:pic>
      <p:pic>
        <p:nvPicPr>
          <p:cNvPr id="30" name="Picture 29">
            <a:extLst>
              <a:ext uri="{FF2B5EF4-FFF2-40B4-BE49-F238E27FC236}">
                <a16:creationId xmlns:a16="http://schemas.microsoft.com/office/drawing/2014/main" id="{80DCF3C1-CFF2-473F-ADB1-37B6ADDDE7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2144" y="5452390"/>
            <a:ext cx="5006351" cy="227686"/>
          </a:xfrm>
          <a:prstGeom prst="rect">
            <a:avLst/>
          </a:prstGeom>
        </p:spPr>
      </p:pic>
      <p:pic>
        <p:nvPicPr>
          <p:cNvPr id="31" name="Picture 30">
            <a:extLst>
              <a:ext uri="{FF2B5EF4-FFF2-40B4-BE49-F238E27FC236}">
                <a16:creationId xmlns:a16="http://schemas.microsoft.com/office/drawing/2014/main" id="{F059E23B-86E5-48A5-94A6-181CDD4ED1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2144" y="6139710"/>
            <a:ext cx="5006351" cy="227686"/>
          </a:xfrm>
          <a:prstGeom prst="rect">
            <a:avLst/>
          </a:prstGeom>
        </p:spPr>
      </p:pic>
      <p:pic>
        <p:nvPicPr>
          <p:cNvPr id="33" name="Picture 32">
            <a:extLst>
              <a:ext uri="{FF2B5EF4-FFF2-40B4-BE49-F238E27FC236}">
                <a16:creationId xmlns:a16="http://schemas.microsoft.com/office/drawing/2014/main" id="{C33152B9-457C-4328-93F6-37533E1790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8003" y="3459908"/>
            <a:ext cx="2378360" cy="205740"/>
          </a:xfrm>
          <a:prstGeom prst="rect">
            <a:avLst/>
          </a:prstGeom>
        </p:spPr>
      </p:pic>
    </p:spTree>
    <p:extLst>
      <p:ext uri="{BB962C8B-B14F-4D97-AF65-F5344CB8AC3E}">
        <p14:creationId xmlns:p14="http://schemas.microsoft.com/office/powerpoint/2010/main" val="142790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2" y="2536976"/>
            <a:ext cx="5471956" cy="2246769"/>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In </a:t>
            </a:r>
            <a:r>
              <a:rPr lang="en-US" sz="2000" b="1" dirty="0">
                <a:latin typeface="Arial" panose="020B0604020202020204" pitchFamily="34" charset="0"/>
                <a:cs typeface="Arial" panose="020B0604020202020204" pitchFamily="34" charset="0"/>
              </a:rPr>
              <a:t>FLUBIO</a:t>
            </a:r>
            <a:r>
              <a:rPr lang="en-US" sz="2000" dirty="0">
                <a:latin typeface="Arial" panose="020B0604020202020204" pitchFamily="34" charset="0"/>
                <a:cs typeface="Arial" panose="020B0604020202020204" pitchFamily="34" charset="0"/>
              </a:rPr>
              <a:t>, cases are organized in     stand-alone folders.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The user must respect the directory organization illustrated in the figure.</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The input files are formatted using JSON format.</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Case organization</a:t>
            </a:r>
          </a:p>
        </p:txBody>
      </p:sp>
      <p:pic>
        <p:nvPicPr>
          <p:cNvPr id="15" name="Picture 14" descr="Chart&#10;&#10;Description automatically generated with low confidence">
            <a:extLst>
              <a:ext uri="{FF2B5EF4-FFF2-40B4-BE49-F238E27FC236}">
                <a16:creationId xmlns:a16="http://schemas.microsoft.com/office/drawing/2014/main" id="{43C12B1F-227E-4F57-9095-9612FF59B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427" y="1339429"/>
            <a:ext cx="5332482" cy="5204298"/>
          </a:xfrm>
          <a:prstGeom prst="rect">
            <a:avLst/>
          </a:prstGeom>
        </p:spPr>
      </p:pic>
      <p:cxnSp>
        <p:nvCxnSpPr>
          <p:cNvPr id="17" name="Straight Connector 16">
            <a:extLst>
              <a:ext uri="{FF2B5EF4-FFF2-40B4-BE49-F238E27FC236}">
                <a16:creationId xmlns:a16="http://schemas.microsoft.com/office/drawing/2014/main" id="{D9BE9EE2-53D9-42A6-91F3-C4F545F48C2E}"/>
              </a:ext>
            </a:extLst>
          </p:cNvPr>
          <p:cNvCxnSpPr>
            <a:cxnSpLocks/>
          </p:cNvCxnSpPr>
          <p:nvPr/>
        </p:nvCxnSpPr>
        <p:spPr>
          <a:xfrm>
            <a:off x="5953328" y="1406029"/>
            <a:ext cx="0" cy="5137698"/>
          </a:xfrm>
          <a:prstGeom prst="line">
            <a:avLst/>
          </a:prstGeom>
          <a:ln w="25400">
            <a:solidFill>
              <a:srgbClr val="FFCC09"/>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08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E5DF1B-D655-4C48-AB1C-6BB3AADB62C4}"/>
              </a:ext>
            </a:extLst>
          </p:cNvPr>
          <p:cNvSpPr/>
          <p:nvPr/>
        </p:nvSpPr>
        <p:spPr>
          <a:xfrm>
            <a:off x="9316303" y="1737360"/>
            <a:ext cx="2743200" cy="4754880"/>
          </a:xfrm>
          <a:prstGeom prst="rect">
            <a:avLst/>
          </a:prstGeom>
          <a:solidFill>
            <a:srgbClr val="EC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F77A39A-E787-4C4C-AF9A-8FA99AE802A6}"/>
              </a:ext>
            </a:extLst>
          </p:cNvPr>
          <p:cNvSpPr/>
          <p:nvPr/>
        </p:nvSpPr>
        <p:spPr>
          <a:xfrm>
            <a:off x="6411746" y="1737360"/>
            <a:ext cx="2743200" cy="4754880"/>
          </a:xfrm>
          <a:prstGeom prst="rect">
            <a:avLst/>
          </a:prstGeom>
          <a:solidFill>
            <a:srgbClr val="EC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Input files – JSON format</a:t>
            </a:r>
          </a:p>
        </p:txBody>
      </p:sp>
      <p:sp>
        <p:nvSpPr>
          <p:cNvPr id="20" name="CasellaDiTesto 7">
            <a:extLst>
              <a:ext uri="{FF2B5EF4-FFF2-40B4-BE49-F238E27FC236}">
                <a16:creationId xmlns:a16="http://schemas.microsoft.com/office/drawing/2014/main" id="{34762326-E5FF-4D70-B679-1AC134B1E7D7}"/>
              </a:ext>
            </a:extLst>
          </p:cNvPr>
          <p:cNvSpPr txBox="1"/>
          <p:nvPr/>
        </p:nvSpPr>
        <p:spPr>
          <a:xfrm>
            <a:off x="6430424" y="1860615"/>
            <a:ext cx="2724522"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Boundary conditions:</a:t>
            </a:r>
          </a:p>
        </p:txBody>
      </p:sp>
      <p:sp>
        <p:nvSpPr>
          <p:cNvPr id="21" name="CasellaDiTesto 8">
            <a:extLst>
              <a:ext uri="{FF2B5EF4-FFF2-40B4-BE49-F238E27FC236}">
                <a16:creationId xmlns:a16="http://schemas.microsoft.com/office/drawing/2014/main" id="{8910E5EB-A5B6-4142-AF93-07545ECC71E6}"/>
              </a:ext>
            </a:extLst>
          </p:cNvPr>
          <p:cNvSpPr txBox="1"/>
          <p:nvPr/>
        </p:nvSpPr>
        <p:spPr>
          <a:xfrm>
            <a:off x="9316302" y="1860615"/>
            <a:ext cx="2743199" cy="276999"/>
          </a:xfrm>
          <a:prstGeom prst="rect">
            <a:avLst/>
          </a:prstGeom>
          <a:noFill/>
        </p:spPr>
        <p:txBody>
          <a:bodyPr wrap="square" rtlCol="0">
            <a:spAutoFit/>
          </a:bodyPr>
          <a:lstStyle/>
          <a:p>
            <a:pPr algn="ctr"/>
            <a:r>
              <a:rPr lang="it-IT" sz="1200" b="1" dirty="0">
                <a:latin typeface="Arial" panose="020B0604020202020204" pitchFamily="34" charset="0"/>
                <a:cs typeface="Arial" panose="020B0604020202020204" pitchFamily="34" charset="0"/>
              </a:rPr>
              <a:t>Controls:</a:t>
            </a:r>
          </a:p>
        </p:txBody>
      </p:sp>
      <p:sp>
        <p:nvSpPr>
          <p:cNvPr id="15" name="Sottotitolo 2">
            <a:extLst>
              <a:ext uri="{FF2B5EF4-FFF2-40B4-BE49-F238E27FC236}">
                <a16:creationId xmlns:a16="http://schemas.microsoft.com/office/drawing/2014/main" id="{A6E00C9F-9D0F-43DF-82C5-7DD5A7912828}"/>
              </a:ext>
            </a:extLst>
          </p:cNvPr>
          <p:cNvSpPr>
            <a:spLocks noGrp="1"/>
          </p:cNvSpPr>
          <p:nvPr>
            <p:ph type="subTitle" idx="1"/>
          </p:nvPr>
        </p:nvSpPr>
        <p:spPr>
          <a:xfrm>
            <a:off x="6597628" y="2513884"/>
            <a:ext cx="2513882" cy="3600986"/>
          </a:xfrm>
        </p:spPr>
        <p:txBody>
          <a:bodyPr wrap="square">
            <a:spAutoFit/>
          </a:bodyPr>
          <a:lstStyle/>
          <a:p>
            <a:pPr algn="l">
              <a:lnSpc>
                <a:spcPct val="100000"/>
              </a:lnSpc>
              <a:spcBef>
                <a:spcPts val="0"/>
              </a:spcBef>
              <a:buClr>
                <a:srgbClr val="E20067"/>
              </a:buClr>
            </a:pPr>
            <a:r>
              <a:rPr lang="en-US" sz="1200" dirty="0">
                <a:effectLst/>
                <a:latin typeface="Arial Nova" panose="020B0504020202020204" pitchFamily="34" charset="0"/>
                <a:cs typeface="Courier New" panose="02070309020205020404" pitchFamily="49" charset="0"/>
              </a:rPr>
              <a:t>“sides”:</a:t>
            </a: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a:t>
            </a: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    “type”: “Dirichlet”,</a:t>
            </a:r>
          </a:p>
          <a:p>
            <a:pPr algn="l">
              <a:lnSpc>
                <a:spcPct val="100000"/>
              </a:lnSpc>
              <a:spcBef>
                <a:spcPts val="0"/>
              </a:spcBef>
              <a:buClr>
                <a:srgbClr val="E20067"/>
              </a:buClr>
            </a:pPr>
            <a:r>
              <a:rPr lang="en-US" sz="1200" dirty="0">
                <a:effectLst/>
                <a:latin typeface="Arial Nova" panose="020B0504020202020204" pitchFamily="34" charset="0"/>
                <a:cs typeface="Courier New" panose="02070309020205020404" pitchFamily="49" charset="0"/>
              </a:rPr>
              <a:t>    “value”: [0]</a:t>
            </a: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a:t>
            </a:r>
          </a:p>
          <a:p>
            <a:pPr algn="l">
              <a:lnSpc>
                <a:spcPct val="100000"/>
              </a:lnSpc>
              <a:spcBef>
                <a:spcPts val="0"/>
              </a:spcBef>
              <a:buClr>
                <a:srgbClr val="E20067"/>
              </a:buClr>
            </a:pPr>
            <a:endParaRPr lang="en-US" sz="1200" dirty="0">
              <a:effectLst/>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“top”:</a:t>
            </a:r>
          </a:p>
          <a:p>
            <a:pPr algn="l">
              <a:lnSpc>
                <a:spcPct val="100000"/>
              </a:lnSpc>
              <a:spcBef>
                <a:spcPts val="0"/>
              </a:spcBef>
              <a:buClr>
                <a:srgbClr val="E20067"/>
              </a:buClr>
            </a:pPr>
            <a:r>
              <a:rPr lang="en-US" sz="1200" dirty="0">
                <a:effectLst/>
                <a:latin typeface="Arial Nova" panose="020B0504020202020204" pitchFamily="34" charset="0"/>
                <a:cs typeface="Courier New" panose="02070309020205020404" pitchFamily="49" charset="0"/>
              </a:rPr>
              <a:t>{</a:t>
            </a: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    “type”: “userDefinedDirichlet”,</a:t>
            </a:r>
          </a:p>
          <a:p>
            <a:pPr algn="l">
              <a:lnSpc>
                <a:spcPct val="100000"/>
              </a:lnSpc>
              <a:spcBef>
                <a:spcPts val="0"/>
              </a:spcBef>
              <a:buClr>
                <a:srgbClr val="E20067"/>
              </a:buClr>
            </a:pPr>
            <a:r>
              <a:rPr lang="en-US" sz="1200" dirty="0">
                <a:effectLst/>
                <a:latin typeface="Arial Nova" panose="020B0504020202020204" pitchFamily="34" charset="0"/>
                <a:cs typeface="Courier New" panose="02070309020205020404" pitchFamily="49" charset="0"/>
              </a:rPr>
              <a:t>    “value:: “sin(3.14159*x)”</a:t>
            </a: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a:t>
            </a:r>
          </a:p>
          <a:p>
            <a:pPr algn="l">
              <a:lnSpc>
                <a:spcPct val="100000"/>
              </a:lnSpc>
              <a:spcBef>
                <a:spcPts val="0"/>
              </a:spcBef>
              <a:buClr>
                <a:srgbClr val="E20067"/>
              </a:buClr>
            </a:pPr>
            <a:endParaRPr lang="en-US" sz="1200" dirty="0">
              <a:effectLst/>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“fb”:</a:t>
            </a:r>
          </a:p>
          <a:p>
            <a:pPr algn="l">
              <a:lnSpc>
                <a:spcPct val="100000"/>
              </a:lnSpc>
              <a:spcBef>
                <a:spcPts val="0"/>
              </a:spcBef>
              <a:buClr>
                <a:srgbClr val="E20067"/>
              </a:buClr>
            </a:pPr>
            <a:r>
              <a:rPr lang="en-US" sz="1200" dirty="0">
                <a:effectLst/>
                <a:latin typeface="Arial Nova" panose="020B0504020202020204" pitchFamily="34" charset="0"/>
                <a:cs typeface="Courier New" panose="02070309020205020404" pitchFamily="49" charset="0"/>
              </a:rPr>
              <a:t>{</a:t>
            </a: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    “type”: “void”,</a:t>
            </a:r>
          </a:p>
          <a:p>
            <a:pPr algn="l">
              <a:lnSpc>
                <a:spcPct val="100000"/>
              </a:lnSpc>
              <a:spcBef>
                <a:spcPts val="0"/>
              </a:spcBef>
              <a:buClr>
                <a:srgbClr val="E20067"/>
              </a:buClr>
            </a:pPr>
            <a:r>
              <a:rPr lang="en-US" sz="1200" dirty="0">
                <a:effectLst/>
                <a:latin typeface="Arial Nova" panose="020B0504020202020204" pitchFamily="34" charset="0"/>
                <a:cs typeface="Courier New" panose="02070309020205020404" pitchFamily="49" charset="0"/>
              </a:rPr>
              <a:t>    “value”: [0]</a:t>
            </a: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a:t>
            </a:r>
          </a:p>
          <a:p>
            <a:pPr algn="l">
              <a:lnSpc>
                <a:spcPct val="100000"/>
              </a:lnSpc>
              <a:spcBef>
                <a:spcPts val="0"/>
              </a:spcBef>
              <a:buClr>
                <a:srgbClr val="E20067"/>
              </a:buClr>
            </a:pPr>
            <a:endParaRPr lang="en-US" sz="1200" dirty="0">
              <a:effectLst/>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“internalField”: “0.0”</a:t>
            </a:r>
            <a:endParaRPr lang="en-US" sz="1200" dirty="0">
              <a:effectLst/>
              <a:latin typeface="Arial Nova" panose="020B0504020202020204" pitchFamily="34" charset="0"/>
              <a:cs typeface="Courier New" panose="02070309020205020404" pitchFamily="49" charset="0"/>
            </a:endParaRPr>
          </a:p>
        </p:txBody>
      </p:sp>
      <p:sp>
        <p:nvSpPr>
          <p:cNvPr id="16" name="Sottotitolo 2">
            <a:extLst>
              <a:ext uri="{FF2B5EF4-FFF2-40B4-BE49-F238E27FC236}">
                <a16:creationId xmlns:a16="http://schemas.microsoft.com/office/drawing/2014/main" id="{670C0B9D-3C22-46CB-9176-75BF2DA82098}"/>
              </a:ext>
            </a:extLst>
          </p:cNvPr>
          <p:cNvSpPr txBox="1">
            <a:spLocks/>
          </p:cNvSpPr>
          <p:nvPr/>
        </p:nvSpPr>
        <p:spPr>
          <a:xfrm>
            <a:off x="9704362" y="2455678"/>
            <a:ext cx="2150348" cy="3970318"/>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a:t>
            </a:r>
          </a:p>
          <a:p>
            <a:pPr algn="l">
              <a:lnSpc>
                <a:spcPct val="100000"/>
              </a:lnSpc>
              <a:spcBef>
                <a:spcPts val="0"/>
              </a:spcBef>
              <a:buClr>
                <a:srgbClr val="E20067"/>
              </a:buClr>
            </a:pPr>
            <a:endParaRPr lang="en-US" sz="1200" dirty="0">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 Time step controls</a:t>
            </a:r>
          </a:p>
          <a:p>
            <a:pPr algn="l">
              <a:lnSpc>
                <a:spcPct val="100000"/>
              </a:lnSpc>
              <a:spcBef>
                <a:spcPts val="0"/>
              </a:spcBef>
              <a:buClr>
                <a:srgbClr val="E20067"/>
              </a:buClr>
            </a:pPr>
            <a:endParaRPr lang="en-US" sz="1200" dirty="0">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“TimeStep”: 1.0,</a:t>
            </a:r>
          </a:p>
          <a:p>
            <a:pPr algn="l">
              <a:lnSpc>
                <a:spcPct val="100000"/>
              </a:lnSpc>
              <a:spcBef>
                <a:spcPts val="0"/>
              </a:spcBef>
              <a:buClr>
                <a:srgbClr val="E20067"/>
              </a:buClr>
            </a:pPr>
            <a:endParaRPr lang="en-US" sz="1200" dirty="0">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“MaximumTime”: 1000,</a:t>
            </a:r>
          </a:p>
          <a:p>
            <a:pPr algn="l">
              <a:lnSpc>
                <a:spcPct val="100000"/>
              </a:lnSpc>
              <a:spcBef>
                <a:spcPts val="0"/>
              </a:spcBef>
              <a:buClr>
                <a:srgbClr val="E20067"/>
              </a:buClr>
            </a:pPr>
            <a:endParaRPr lang="en-US" sz="1200" dirty="0">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 I/O controls</a:t>
            </a:r>
          </a:p>
          <a:p>
            <a:pPr algn="l">
              <a:lnSpc>
                <a:spcPct val="100000"/>
              </a:lnSpc>
              <a:spcBef>
                <a:spcPts val="0"/>
              </a:spcBef>
              <a:buClr>
                <a:srgbClr val="E20067"/>
              </a:buClr>
            </a:pPr>
            <a:endParaRPr lang="en-US" sz="1200" dirty="0">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“FieldsToKeep”: 5,</a:t>
            </a:r>
          </a:p>
          <a:p>
            <a:pPr algn="l">
              <a:lnSpc>
                <a:spcPct val="100000"/>
              </a:lnSpc>
              <a:spcBef>
                <a:spcPts val="0"/>
              </a:spcBef>
              <a:buClr>
                <a:srgbClr val="E20067"/>
              </a:buClr>
            </a:pPr>
            <a:endParaRPr lang="en-US" sz="1200" dirty="0">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“saveEvery”: 100,</a:t>
            </a:r>
          </a:p>
          <a:p>
            <a:pPr algn="l">
              <a:lnSpc>
                <a:spcPct val="100000"/>
              </a:lnSpc>
              <a:spcBef>
                <a:spcPts val="0"/>
              </a:spcBef>
              <a:buClr>
                <a:srgbClr val="E20067"/>
              </a:buClr>
            </a:pPr>
            <a:endParaRPr lang="en-US" sz="1200" dirty="0">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“SaveGradients”: [“T”],</a:t>
            </a:r>
          </a:p>
          <a:p>
            <a:pPr algn="l">
              <a:lnSpc>
                <a:spcPct val="100000"/>
              </a:lnSpc>
              <a:spcBef>
                <a:spcPts val="0"/>
              </a:spcBef>
              <a:buClr>
                <a:srgbClr val="E20067"/>
              </a:buClr>
            </a:pPr>
            <a:endParaRPr lang="en-US" sz="1200" dirty="0">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 Restart from</a:t>
            </a:r>
          </a:p>
          <a:p>
            <a:pPr algn="l">
              <a:lnSpc>
                <a:spcPct val="100000"/>
              </a:lnSpc>
              <a:spcBef>
                <a:spcPts val="0"/>
              </a:spcBef>
              <a:buClr>
                <a:srgbClr val="E20067"/>
              </a:buClr>
            </a:pPr>
            <a:endParaRPr lang="en-US" sz="1200" dirty="0">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“RestartFrom”: -1</a:t>
            </a:r>
          </a:p>
          <a:p>
            <a:pPr algn="l">
              <a:lnSpc>
                <a:spcPct val="100000"/>
              </a:lnSpc>
              <a:spcBef>
                <a:spcPts val="0"/>
              </a:spcBef>
              <a:buClr>
                <a:srgbClr val="E20067"/>
              </a:buClr>
            </a:pPr>
            <a:endParaRPr lang="en-US" sz="1200" dirty="0">
              <a:latin typeface="Arial Nova" panose="020B0504020202020204" pitchFamily="34" charset="0"/>
              <a:cs typeface="Courier New" panose="02070309020205020404" pitchFamily="49" charset="0"/>
            </a:endParaRPr>
          </a:p>
          <a:p>
            <a:pPr algn="l">
              <a:lnSpc>
                <a:spcPct val="100000"/>
              </a:lnSpc>
              <a:spcBef>
                <a:spcPts val="0"/>
              </a:spcBef>
              <a:buClr>
                <a:srgbClr val="E20067"/>
              </a:buClr>
            </a:pPr>
            <a:r>
              <a:rPr lang="en-US" sz="1200" dirty="0">
                <a:latin typeface="Arial Nova" panose="020B0504020202020204" pitchFamily="34" charset="0"/>
                <a:cs typeface="Courier New" panose="02070309020205020404" pitchFamily="49" charset="0"/>
              </a:rPr>
              <a:t>}</a:t>
            </a:r>
          </a:p>
        </p:txBody>
      </p:sp>
      <p:sp>
        <p:nvSpPr>
          <p:cNvPr id="22" name="Sottotitolo 2">
            <a:extLst>
              <a:ext uri="{FF2B5EF4-FFF2-40B4-BE49-F238E27FC236}">
                <a16:creationId xmlns:a16="http://schemas.microsoft.com/office/drawing/2014/main" id="{DCD612D4-BBDE-48C5-912A-222952A56EBA}"/>
              </a:ext>
            </a:extLst>
          </p:cNvPr>
          <p:cNvSpPr txBox="1">
            <a:spLocks/>
          </p:cNvSpPr>
          <p:nvPr/>
        </p:nvSpPr>
        <p:spPr>
          <a:xfrm>
            <a:off x="277092" y="1457208"/>
            <a:ext cx="5471956" cy="4893647"/>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The format of the input files is very flexible.</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Input files are parsed and stored as JSON dictionaries.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There is no need to respect the order of the entries.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Only compulsory entries are required.</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If you forget one compulsory entry or if you misspelled an entry, </a:t>
            </a:r>
            <a:r>
              <a:rPr lang="en-US" sz="1800" b="1" dirty="0">
                <a:latin typeface="Arial" panose="020B0604020202020204" pitchFamily="34" charset="0"/>
                <a:cs typeface="Arial" panose="020B0604020202020204" pitchFamily="34" charset="0"/>
              </a:rPr>
              <a:t>FLUBIO</a:t>
            </a:r>
            <a:r>
              <a:rPr lang="en-US" sz="1800" dirty="0">
                <a:latin typeface="Arial" panose="020B0604020202020204" pitchFamily="34" charset="0"/>
                <a:cs typeface="Arial" panose="020B0604020202020204" pitchFamily="34" charset="0"/>
              </a:rPr>
              <a:t> will let you know what and where the problem is, and in most situations, it will give you a list of options.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Unused keywords are allowed. They are ignored at parsing time.</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Comments can be added by inserting the exclamation mark (!) at the beginning of the line. </a:t>
            </a:r>
          </a:p>
        </p:txBody>
      </p:sp>
      <p:cxnSp>
        <p:nvCxnSpPr>
          <p:cNvPr id="23" name="Straight Connector 22">
            <a:extLst>
              <a:ext uri="{FF2B5EF4-FFF2-40B4-BE49-F238E27FC236}">
                <a16:creationId xmlns:a16="http://schemas.microsoft.com/office/drawing/2014/main" id="{05ECF757-E951-455A-9AC8-256325E56028}"/>
              </a:ext>
            </a:extLst>
          </p:cNvPr>
          <p:cNvCxnSpPr>
            <a:cxnSpLocks/>
          </p:cNvCxnSpPr>
          <p:nvPr/>
        </p:nvCxnSpPr>
        <p:spPr>
          <a:xfrm>
            <a:off x="6020206" y="1348879"/>
            <a:ext cx="0" cy="5137698"/>
          </a:xfrm>
          <a:prstGeom prst="line">
            <a:avLst/>
          </a:prstGeom>
          <a:ln w="25400">
            <a:solidFill>
              <a:srgbClr val="FFCC09"/>
            </a:solidFill>
          </a:ln>
          <a:effectLst/>
        </p:spPr>
        <p:style>
          <a:lnRef idx="1">
            <a:schemeClr val="accent1"/>
          </a:lnRef>
          <a:fillRef idx="0">
            <a:schemeClr val="accent1"/>
          </a:fillRef>
          <a:effectRef idx="0">
            <a:schemeClr val="accent1"/>
          </a:effectRef>
          <a:fontRef idx="minor">
            <a:schemeClr val="tx1"/>
          </a:fontRef>
        </p:style>
      </p:cxnSp>
      <p:sp>
        <p:nvSpPr>
          <p:cNvPr id="24" name="CasellaDiTesto 7">
            <a:extLst>
              <a:ext uri="{FF2B5EF4-FFF2-40B4-BE49-F238E27FC236}">
                <a16:creationId xmlns:a16="http://schemas.microsoft.com/office/drawing/2014/main" id="{144185C3-3E7E-4FB3-9ABF-D5C513FB3CC7}"/>
              </a:ext>
            </a:extLst>
          </p:cNvPr>
          <p:cNvSpPr txBox="1"/>
          <p:nvPr/>
        </p:nvSpPr>
        <p:spPr>
          <a:xfrm>
            <a:off x="6597628" y="1155693"/>
            <a:ext cx="5033813"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Sample input files</a:t>
            </a:r>
          </a:p>
        </p:txBody>
      </p:sp>
    </p:spTree>
    <p:extLst>
      <p:ext uri="{BB962C8B-B14F-4D97-AF65-F5344CB8AC3E}">
        <p14:creationId xmlns:p14="http://schemas.microsoft.com/office/powerpoint/2010/main" val="288443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097280"/>
            <a:ext cx="11628582" cy="5324535"/>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The following </a:t>
            </a:r>
            <a:r>
              <a:rPr lang="en-US" sz="2000" b="1" dirty="0">
                <a:latin typeface="Arial" panose="020B0604020202020204" pitchFamily="34" charset="0"/>
                <a:cs typeface="Arial" panose="020B0604020202020204" pitchFamily="34" charset="0"/>
              </a:rPr>
              <a:t>RANS/URANS </a:t>
            </a:r>
            <a:r>
              <a:rPr lang="en-US" sz="2000" dirty="0">
                <a:latin typeface="Arial" panose="020B0604020202020204" pitchFamily="34" charset="0"/>
                <a:cs typeface="Arial" panose="020B0604020202020204" pitchFamily="34" charset="0"/>
              </a:rPr>
              <a:t>models are currently implemented:</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Spallart-Almaras.</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k-Omega Wilcox, k-Omega BSL, k-Omega SST.</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y</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insensitive wall functions are implemented for k-Omega models.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The following </a:t>
            </a:r>
            <a:r>
              <a:rPr lang="en-US" sz="2000" b="1" dirty="0">
                <a:effectLst/>
                <a:latin typeface="Arial" panose="020B0604020202020204" pitchFamily="34" charset="0"/>
                <a:cs typeface="Arial" panose="020B0604020202020204" pitchFamily="34" charset="0"/>
              </a:rPr>
              <a:t>LES</a:t>
            </a:r>
            <a:r>
              <a:rPr lang="en-US" sz="2000" dirty="0">
                <a:effectLst/>
                <a:latin typeface="Arial" panose="020B0604020202020204" pitchFamily="34" charset="0"/>
                <a:cs typeface="Arial" panose="020B0604020202020204" pitchFamily="34" charset="0"/>
              </a:rPr>
              <a:t> models are currently implemented:</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Smagorinsky.</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WALE.</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And, of course, the exact Navier-Stokes equations (</a:t>
            </a:r>
            <a:r>
              <a:rPr lang="en-US" sz="2000" b="1" dirty="0">
                <a:latin typeface="Arial" panose="020B0604020202020204" pitchFamily="34" charset="0"/>
                <a:cs typeface="Arial" panose="020B0604020202020204" pitchFamily="34" charset="0"/>
              </a:rPr>
              <a:t>DNS</a:t>
            </a:r>
            <a:r>
              <a:rPr lang="en-US" sz="2000" dirty="0">
                <a:latin typeface="Arial" panose="020B0604020202020204" pitchFamily="34" charset="0"/>
                <a:cs typeface="Arial" panose="020B0604020202020204" pitchFamily="34" charset="0"/>
              </a:rPr>
              <a:t>).</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We are currently working hard on extending </a:t>
            </a:r>
            <a:r>
              <a:rPr lang="en-US" sz="2000" b="1" dirty="0">
                <a:latin typeface="Arial" panose="020B0604020202020204" pitchFamily="34" charset="0"/>
                <a:cs typeface="Arial" panose="020B0604020202020204" pitchFamily="34" charset="0"/>
              </a:rPr>
              <a:t>FLUBIO</a:t>
            </a:r>
            <a:r>
              <a:rPr lang="en-US" sz="2000" dirty="0">
                <a:latin typeface="Arial" panose="020B0604020202020204" pitchFamily="34" charset="0"/>
                <a:cs typeface="Arial" panose="020B0604020202020204" pitchFamily="34" charset="0"/>
              </a:rPr>
              <a:t> turbulence modeling capabilities.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We are also conducting an extensive validation campaign addressing the cases presented in the Nasa Turbulence Modeling site:</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GB" sz="2000" dirty="0">
                <a:latin typeface="Arial" panose="020B0604020202020204" pitchFamily="34" charset="0"/>
                <a:cs typeface="Arial" panose="020B0604020202020204" pitchFamily="34" charset="0"/>
                <a:hlinkClick r:id="rId3"/>
              </a:rPr>
              <a:t>https://turbmodels.larc.nasa.gov/</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Turbulence modeling capabilities</a:t>
            </a:r>
          </a:p>
        </p:txBody>
      </p:sp>
    </p:spTree>
    <p:extLst>
      <p:ext uri="{BB962C8B-B14F-4D97-AF65-F5344CB8AC3E}">
        <p14:creationId xmlns:p14="http://schemas.microsoft.com/office/powerpoint/2010/main" val="398421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Some FLUBIO sugar</a:t>
            </a:r>
          </a:p>
        </p:txBody>
      </p:sp>
      <p:graphicFrame>
        <p:nvGraphicFramePr>
          <p:cNvPr id="22" name="Tabella 4">
            <a:extLst>
              <a:ext uri="{FF2B5EF4-FFF2-40B4-BE49-F238E27FC236}">
                <a16:creationId xmlns:a16="http://schemas.microsoft.com/office/drawing/2014/main" id="{F36179EC-A99E-4780-A8F7-098D3415B32B}"/>
              </a:ext>
            </a:extLst>
          </p:cNvPr>
          <p:cNvGraphicFramePr>
            <a:graphicFrameLocks/>
          </p:cNvGraphicFramePr>
          <p:nvPr>
            <p:extLst>
              <p:ext uri="{D42A27DB-BD31-4B8C-83A1-F6EECF244321}">
                <p14:modId xmlns:p14="http://schemas.microsoft.com/office/powerpoint/2010/main" val="3898331806"/>
              </p:ext>
            </p:extLst>
          </p:nvPr>
        </p:nvGraphicFramePr>
        <p:xfrm>
          <a:off x="188177" y="4595923"/>
          <a:ext cx="5832014" cy="1817748"/>
        </p:xfrm>
        <a:graphic>
          <a:graphicData uri="http://schemas.openxmlformats.org/drawingml/2006/table">
            <a:tbl>
              <a:tblPr firstRow="1" bandRow="1">
                <a:tableStyleId>{5940675A-B579-460E-94D1-54222C63F5DA}</a:tableStyleId>
              </a:tblPr>
              <a:tblGrid>
                <a:gridCol w="1793008">
                  <a:extLst>
                    <a:ext uri="{9D8B030D-6E8A-4147-A177-3AD203B41FA5}">
                      <a16:colId xmlns:a16="http://schemas.microsoft.com/office/drawing/2014/main" val="513516235"/>
                    </a:ext>
                  </a:extLst>
                </a:gridCol>
                <a:gridCol w="4039006">
                  <a:extLst>
                    <a:ext uri="{9D8B030D-6E8A-4147-A177-3AD203B41FA5}">
                      <a16:colId xmlns:a16="http://schemas.microsoft.com/office/drawing/2014/main" val="3127203818"/>
                    </a:ext>
                  </a:extLst>
                </a:gridCol>
              </a:tblGrid>
              <a:tr h="454437">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Term</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Discretization method</a:t>
                      </a:r>
                      <a:endParaRPr lang="en-GB" sz="1400" b="1" i="0" baseline="-25000" noProof="0" dirty="0">
                        <a:solidFill>
                          <a:srgbClr val="D9C39E"/>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165479971"/>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Gradient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Green-Gauss node based with slope limiters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2964209557"/>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Convective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Second-order upwind</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3719636478"/>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Diffusive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Centered differences – Over-relaxed corrections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138586966"/>
                  </a:ext>
                </a:extLst>
              </a:tr>
            </a:tbl>
          </a:graphicData>
        </a:graphic>
      </p:graphicFrame>
      <p:cxnSp>
        <p:nvCxnSpPr>
          <p:cNvPr id="23" name="Straight Connector 22">
            <a:extLst>
              <a:ext uri="{FF2B5EF4-FFF2-40B4-BE49-F238E27FC236}">
                <a16:creationId xmlns:a16="http://schemas.microsoft.com/office/drawing/2014/main" id="{E48A6F5B-333F-49C3-ACC5-F14CC7D2A9D4}"/>
              </a:ext>
            </a:extLst>
          </p:cNvPr>
          <p:cNvCxnSpPr>
            <a:cxnSpLocks/>
          </p:cNvCxnSpPr>
          <p:nvPr/>
        </p:nvCxnSpPr>
        <p:spPr>
          <a:xfrm>
            <a:off x="6363106" y="1057275"/>
            <a:ext cx="0" cy="5610225"/>
          </a:xfrm>
          <a:prstGeom prst="line">
            <a:avLst/>
          </a:prstGeom>
          <a:ln w="25400">
            <a:solidFill>
              <a:srgbClr val="FFCC09"/>
            </a:solidFill>
          </a:ln>
          <a:effectLst/>
        </p:spPr>
        <p:style>
          <a:lnRef idx="1">
            <a:schemeClr val="accent1"/>
          </a:lnRef>
          <a:fillRef idx="0">
            <a:schemeClr val="accent1"/>
          </a:fillRef>
          <a:effectRef idx="0">
            <a:schemeClr val="accent1"/>
          </a:effectRef>
          <a:fontRef idx="minor">
            <a:schemeClr val="tx1"/>
          </a:fontRef>
        </p:style>
      </p:cxnSp>
      <p:pic>
        <p:nvPicPr>
          <p:cNvPr id="25" name="Picture 24" descr="A picture containing text, blur&#10;&#10;Description automatically generated">
            <a:extLst>
              <a:ext uri="{FF2B5EF4-FFF2-40B4-BE49-F238E27FC236}">
                <a16:creationId xmlns:a16="http://schemas.microsoft.com/office/drawing/2014/main" id="{8C1EF241-8DDA-4557-9392-7AEC686E4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100" y="1383205"/>
            <a:ext cx="4274820" cy="2457450"/>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497F0DCD-AA14-440E-964F-3AAF8F936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100" y="4135972"/>
            <a:ext cx="4274820" cy="2457450"/>
          </a:xfrm>
          <a:prstGeom prst="rect">
            <a:avLst/>
          </a:prstGeom>
        </p:spPr>
      </p:pic>
      <p:sp>
        <p:nvSpPr>
          <p:cNvPr id="29" name="Sottotitolo 2">
            <a:extLst>
              <a:ext uri="{FF2B5EF4-FFF2-40B4-BE49-F238E27FC236}">
                <a16:creationId xmlns:a16="http://schemas.microsoft.com/office/drawing/2014/main" id="{4DEFE99B-F027-4145-9DD7-B607666B90D1}"/>
              </a:ext>
            </a:extLst>
          </p:cNvPr>
          <p:cNvSpPr txBox="1">
            <a:spLocks/>
          </p:cNvSpPr>
          <p:nvPr/>
        </p:nvSpPr>
        <p:spPr>
          <a:xfrm>
            <a:off x="277090" y="1097280"/>
            <a:ext cx="5743101" cy="2369880"/>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b="1" dirty="0">
                <a:latin typeface="Arial" panose="020B0604020202020204" pitchFamily="34" charset="0"/>
                <a:cs typeface="Arial" panose="020B0604020202020204" pitchFamily="34" charset="0"/>
              </a:rPr>
              <a:t>Turbulent flow past a NACA 0012 airfoil</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Re = 6 000 000</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Angle of attack = 0°, 10°, 15°, </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RANS simulation using </a:t>
            </a:r>
            <a:r>
              <a:rPr lang="en-US" sz="1800" dirty="0" err="1">
                <a:latin typeface="Arial" panose="020B0604020202020204" pitchFamily="34" charset="0"/>
                <a:cs typeface="Arial" panose="020B0604020202020204" pitchFamily="34" charset="0"/>
              </a:rPr>
              <a:t>Spalart-Allmaras</a:t>
            </a:r>
            <a:r>
              <a:rPr lang="en-US" sz="1800" dirty="0">
                <a:latin typeface="Arial" panose="020B0604020202020204" pitchFamily="34" charset="0"/>
                <a:cs typeface="Arial" panose="020B0604020202020204" pitchFamily="34" charset="0"/>
              </a:rPr>
              <a:t> turbulence model.</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Wall resolving.</a:t>
            </a:r>
          </a:p>
        </p:txBody>
      </p:sp>
      <p:sp>
        <p:nvSpPr>
          <p:cNvPr id="31" name="TextBox 30">
            <a:extLst>
              <a:ext uri="{FF2B5EF4-FFF2-40B4-BE49-F238E27FC236}">
                <a16:creationId xmlns:a16="http://schemas.microsoft.com/office/drawing/2014/main" id="{6760A3E4-CE67-4E3F-B89F-5375B1332D8B}"/>
              </a:ext>
            </a:extLst>
          </p:cNvPr>
          <p:cNvSpPr txBox="1"/>
          <p:nvPr/>
        </p:nvSpPr>
        <p:spPr>
          <a:xfrm>
            <a:off x="7349100" y="1066938"/>
            <a:ext cx="4274819" cy="246221"/>
          </a:xfrm>
          <a:prstGeom prst="rect">
            <a:avLst/>
          </a:prstGeom>
          <a:noFill/>
        </p:spPr>
        <p:txBody>
          <a:bodyPr wrap="square">
            <a:spAutoFit/>
          </a:bodyPr>
          <a:lstStyle/>
          <a:p>
            <a:pPr algn="ctr">
              <a:spcBef>
                <a:spcPts val="600"/>
              </a:spcBef>
              <a:spcAft>
                <a:spcPts val="600"/>
              </a:spcAft>
              <a:buClr>
                <a:srgbClr val="E20067"/>
              </a:buClr>
            </a:pPr>
            <a:r>
              <a:rPr lang="en-US" sz="1000" dirty="0">
                <a:latin typeface="Arial" panose="020B0604020202020204" pitchFamily="34" charset="0"/>
                <a:cs typeface="Arial" panose="020B0604020202020204" pitchFamily="34" charset="0"/>
              </a:rPr>
              <a:t>Pressure contours (top) and velocity contours (bottom) at 15° </a:t>
            </a:r>
          </a:p>
        </p:txBody>
      </p:sp>
    </p:spTree>
    <p:extLst>
      <p:ext uri="{BB962C8B-B14F-4D97-AF65-F5344CB8AC3E}">
        <p14:creationId xmlns:p14="http://schemas.microsoft.com/office/powerpoint/2010/main" val="96412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Some FLUBIO sugar</a:t>
            </a:r>
          </a:p>
        </p:txBody>
      </p:sp>
      <p:sp>
        <p:nvSpPr>
          <p:cNvPr id="20" name="Sottotitolo 2">
            <a:extLst>
              <a:ext uri="{FF2B5EF4-FFF2-40B4-BE49-F238E27FC236}">
                <a16:creationId xmlns:a16="http://schemas.microsoft.com/office/drawing/2014/main" id="{55615AC0-4B47-4010-BA98-1A7654CE7390}"/>
              </a:ext>
            </a:extLst>
          </p:cNvPr>
          <p:cNvSpPr>
            <a:spLocks noGrp="1"/>
          </p:cNvSpPr>
          <p:nvPr>
            <p:ph type="subTitle" idx="1"/>
          </p:nvPr>
        </p:nvSpPr>
        <p:spPr>
          <a:xfrm>
            <a:off x="277090" y="1097280"/>
            <a:ext cx="5743101" cy="2369880"/>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b="1" dirty="0">
                <a:latin typeface="Arial" panose="020B0604020202020204" pitchFamily="34" charset="0"/>
                <a:cs typeface="Arial" panose="020B0604020202020204" pitchFamily="34" charset="0"/>
              </a:rPr>
              <a:t>Turbulent flow past a NACA 0012 airfoil</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Re = 6 000 000</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Angle of attack = 0°, 10°, 15°, </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RANS simulation using </a:t>
            </a:r>
            <a:r>
              <a:rPr lang="en-US" sz="1800" dirty="0" err="1">
                <a:latin typeface="Arial" panose="020B0604020202020204" pitchFamily="34" charset="0"/>
                <a:cs typeface="Arial" panose="020B0604020202020204" pitchFamily="34" charset="0"/>
              </a:rPr>
              <a:t>Spalart-Allmaras</a:t>
            </a:r>
            <a:r>
              <a:rPr lang="en-US" sz="1800" dirty="0">
                <a:latin typeface="Arial" panose="020B0604020202020204" pitchFamily="34" charset="0"/>
                <a:cs typeface="Arial" panose="020B0604020202020204" pitchFamily="34" charset="0"/>
              </a:rPr>
              <a:t> turbulence model.</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Wall resolving.</a:t>
            </a:r>
          </a:p>
        </p:txBody>
      </p:sp>
      <p:graphicFrame>
        <p:nvGraphicFramePr>
          <p:cNvPr id="22" name="Tabella 4">
            <a:extLst>
              <a:ext uri="{FF2B5EF4-FFF2-40B4-BE49-F238E27FC236}">
                <a16:creationId xmlns:a16="http://schemas.microsoft.com/office/drawing/2014/main" id="{F36179EC-A99E-4780-A8F7-098D3415B32B}"/>
              </a:ext>
            </a:extLst>
          </p:cNvPr>
          <p:cNvGraphicFramePr>
            <a:graphicFrameLocks/>
          </p:cNvGraphicFramePr>
          <p:nvPr>
            <p:extLst>
              <p:ext uri="{D42A27DB-BD31-4B8C-83A1-F6EECF244321}">
                <p14:modId xmlns:p14="http://schemas.microsoft.com/office/powerpoint/2010/main" val="3652627233"/>
              </p:ext>
            </p:extLst>
          </p:nvPr>
        </p:nvGraphicFramePr>
        <p:xfrm>
          <a:off x="188177" y="4595923"/>
          <a:ext cx="5832014" cy="1817748"/>
        </p:xfrm>
        <a:graphic>
          <a:graphicData uri="http://schemas.openxmlformats.org/drawingml/2006/table">
            <a:tbl>
              <a:tblPr firstRow="1" bandRow="1">
                <a:tableStyleId>{5940675A-B579-460E-94D1-54222C63F5DA}</a:tableStyleId>
              </a:tblPr>
              <a:tblGrid>
                <a:gridCol w="1793008">
                  <a:extLst>
                    <a:ext uri="{9D8B030D-6E8A-4147-A177-3AD203B41FA5}">
                      <a16:colId xmlns:a16="http://schemas.microsoft.com/office/drawing/2014/main" val="513516235"/>
                    </a:ext>
                  </a:extLst>
                </a:gridCol>
                <a:gridCol w="4039006">
                  <a:extLst>
                    <a:ext uri="{9D8B030D-6E8A-4147-A177-3AD203B41FA5}">
                      <a16:colId xmlns:a16="http://schemas.microsoft.com/office/drawing/2014/main" val="3127203818"/>
                    </a:ext>
                  </a:extLst>
                </a:gridCol>
              </a:tblGrid>
              <a:tr h="454437">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Term</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Discretization method</a:t>
                      </a:r>
                      <a:endParaRPr lang="en-GB" sz="1400" b="1" i="0" baseline="-25000" noProof="0" dirty="0">
                        <a:solidFill>
                          <a:srgbClr val="D9C39E"/>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165479971"/>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Gradient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Green-Gauss node based with slope limiters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2964209557"/>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Convective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Second-order upwind</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3719636478"/>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Diffusive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Centered differences – Over-relaxed corrections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138586966"/>
                  </a:ext>
                </a:extLst>
              </a:tr>
            </a:tbl>
          </a:graphicData>
        </a:graphic>
      </p:graphicFrame>
      <p:cxnSp>
        <p:nvCxnSpPr>
          <p:cNvPr id="23" name="Straight Connector 22">
            <a:extLst>
              <a:ext uri="{FF2B5EF4-FFF2-40B4-BE49-F238E27FC236}">
                <a16:creationId xmlns:a16="http://schemas.microsoft.com/office/drawing/2014/main" id="{E48A6F5B-333F-49C3-ACC5-F14CC7D2A9D4}"/>
              </a:ext>
            </a:extLst>
          </p:cNvPr>
          <p:cNvCxnSpPr>
            <a:cxnSpLocks/>
          </p:cNvCxnSpPr>
          <p:nvPr/>
        </p:nvCxnSpPr>
        <p:spPr>
          <a:xfrm>
            <a:off x="6363106" y="1057275"/>
            <a:ext cx="0" cy="5610225"/>
          </a:xfrm>
          <a:prstGeom prst="line">
            <a:avLst/>
          </a:prstGeom>
          <a:ln w="25400">
            <a:solidFill>
              <a:srgbClr val="FFCC09"/>
            </a:solidFill>
          </a:ln>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1138AD0-AC04-4D75-BFAD-077C64442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813" y="3211844"/>
            <a:ext cx="5000000" cy="3300000"/>
          </a:xfrm>
          <a:prstGeom prst="rect">
            <a:avLst/>
          </a:prstGeom>
        </p:spPr>
      </p:pic>
      <p:graphicFrame>
        <p:nvGraphicFramePr>
          <p:cNvPr id="18" name="Tabella 4">
            <a:extLst>
              <a:ext uri="{FF2B5EF4-FFF2-40B4-BE49-F238E27FC236}">
                <a16:creationId xmlns:a16="http://schemas.microsoft.com/office/drawing/2014/main" id="{AF0C4988-8D60-410F-8B62-4254A2756771}"/>
              </a:ext>
            </a:extLst>
          </p:cNvPr>
          <p:cNvGraphicFramePr>
            <a:graphicFrameLocks/>
          </p:cNvGraphicFramePr>
          <p:nvPr>
            <p:extLst>
              <p:ext uri="{D42A27DB-BD31-4B8C-83A1-F6EECF244321}">
                <p14:modId xmlns:p14="http://schemas.microsoft.com/office/powerpoint/2010/main" val="3744345580"/>
              </p:ext>
            </p:extLst>
          </p:nvPr>
        </p:nvGraphicFramePr>
        <p:xfrm>
          <a:off x="7159408" y="1165096"/>
          <a:ext cx="4614645" cy="1824164"/>
        </p:xfrm>
        <a:graphic>
          <a:graphicData uri="http://schemas.openxmlformats.org/drawingml/2006/table">
            <a:tbl>
              <a:tblPr firstRow="1" bandRow="1">
                <a:tableStyleId>{5940675A-B579-460E-94D1-54222C63F5DA}</a:tableStyleId>
              </a:tblPr>
              <a:tblGrid>
                <a:gridCol w="922929">
                  <a:extLst>
                    <a:ext uri="{9D8B030D-6E8A-4147-A177-3AD203B41FA5}">
                      <a16:colId xmlns:a16="http://schemas.microsoft.com/office/drawing/2014/main" val="513516235"/>
                    </a:ext>
                  </a:extLst>
                </a:gridCol>
                <a:gridCol w="922929">
                  <a:extLst>
                    <a:ext uri="{9D8B030D-6E8A-4147-A177-3AD203B41FA5}">
                      <a16:colId xmlns:a16="http://schemas.microsoft.com/office/drawing/2014/main" val="3127203818"/>
                    </a:ext>
                  </a:extLst>
                </a:gridCol>
                <a:gridCol w="922929">
                  <a:extLst>
                    <a:ext uri="{9D8B030D-6E8A-4147-A177-3AD203B41FA5}">
                      <a16:colId xmlns:a16="http://schemas.microsoft.com/office/drawing/2014/main" val="4211928087"/>
                    </a:ext>
                  </a:extLst>
                </a:gridCol>
                <a:gridCol w="922929">
                  <a:extLst>
                    <a:ext uri="{9D8B030D-6E8A-4147-A177-3AD203B41FA5}">
                      <a16:colId xmlns:a16="http://schemas.microsoft.com/office/drawing/2014/main" val="1697008969"/>
                    </a:ext>
                  </a:extLst>
                </a:gridCol>
                <a:gridCol w="922929">
                  <a:extLst>
                    <a:ext uri="{9D8B030D-6E8A-4147-A177-3AD203B41FA5}">
                      <a16:colId xmlns:a16="http://schemas.microsoft.com/office/drawing/2014/main" val="4740300"/>
                    </a:ext>
                  </a:extLst>
                </a:gridCol>
              </a:tblGrid>
              <a:tr h="0">
                <a:tc>
                  <a:txBody>
                    <a:bodyPr/>
                    <a:lstStyle/>
                    <a:p>
                      <a:pPr algn="ctr"/>
                      <a:endParaRPr lang="en-GB" sz="1000" b="1" i="0" noProof="0" dirty="0">
                        <a:solidFill>
                          <a:srgbClr val="D9C39E"/>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b="1" i="0" baseline="0" noProof="0" dirty="0">
                          <a:solidFill>
                            <a:srgbClr val="D9C39E"/>
                          </a:solidFill>
                          <a:latin typeface="Arial" panose="020B0604020202020204" pitchFamily="34" charset="0"/>
                          <a:cs typeface="Arial" panose="020B0604020202020204" pitchFamily="34" charset="0"/>
                        </a:rPr>
                        <a:t>0°</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pPr algn="ctr"/>
                      <a:endParaRPr lang="en-GB" sz="1000" b="1" i="0" baseline="-25000" noProof="0" dirty="0">
                        <a:solidFill>
                          <a:srgbClr val="D9C39E"/>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gridSpan="2">
                  <a:txBody>
                    <a:bodyPr/>
                    <a:lstStyle/>
                    <a:p>
                      <a:pPr algn="ctr"/>
                      <a:r>
                        <a:rPr lang="en-GB" sz="1000" b="1" i="0" baseline="0" noProof="0" dirty="0">
                          <a:solidFill>
                            <a:srgbClr val="D9C39E"/>
                          </a:solidFill>
                          <a:latin typeface="Arial" panose="020B0604020202020204" pitchFamily="34" charset="0"/>
                          <a:cs typeface="Arial" panose="020B0604020202020204" pitchFamily="34" charset="0"/>
                        </a:rPr>
                        <a:t>15°</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pPr algn="ctr"/>
                      <a:endParaRPr lang="en-GB" sz="1000" b="1" i="0" baseline="-25000" noProof="0" dirty="0">
                        <a:solidFill>
                          <a:srgbClr val="D9C39E"/>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20408943"/>
                  </a:ext>
                </a:extLst>
              </a:tr>
              <a:tr h="0">
                <a:tc>
                  <a:txBody>
                    <a:bodyPr/>
                    <a:lstStyle/>
                    <a:p>
                      <a:pPr algn="ctr"/>
                      <a:r>
                        <a:rPr lang="en-GB" sz="1000" b="1" i="0" noProof="0" dirty="0">
                          <a:solidFill>
                            <a:srgbClr val="D9C39E"/>
                          </a:solidFill>
                          <a:latin typeface="Arial" panose="020B0604020202020204" pitchFamily="34" charset="0"/>
                          <a:cs typeface="Arial" panose="020B0604020202020204" pitchFamily="34" charset="0"/>
                        </a:rPr>
                        <a:t>Solver</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000" b="1" i="0" noProof="0" dirty="0">
                          <a:solidFill>
                            <a:srgbClr val="D9C39E"/>
                          </a:solidFill>
                          <a:latin typeface="Arial" panose="020B0604020202020204" pitchFamily="34" charset="0"/>
                          <a:cs typeface="Arial" panose="020B0604020202020204" pitchFamily="34" charset="0"/>
                        </a:rPr>
                        <a:t>C</a:t>
                      </a:r>
                      <a:r>
                        <a:rPr lang="en-GB" sz="1000" b="1" i="0" baseline="-25000" noProof="0" dirty="0">
                          <a:solidFill>
                            <a:srgbClr val="D9C39E"/>
                          </a:solidFill>
                          <a:latin typeface="Arial" panose="020B0604020202020204" pitchFamily="34" charset="0"/>
                          <a:cs typeface="Arial" panose="020B0604020202020204" pitchFamily="34" charset="0"/>
                        </a:rPr>
                        <a:t>L</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000" b="1" i="0" noProof="0" dirty="0">
                          <a:solidFill>
                            <a:srgbClr val="D9C39E"/>
                          </a:solidFill>
                          <a:latin typeface="Arial" panose="020B0604020202020204" pitchFamily="34" charset="0"/>
                          <a:cs typeface="Arial" panose="020B0604020202020204" pitchFamily="34" charset="0"/>
                        </a:rPr>
                        <a:t>C</a:t>
                      </a:r>
                      <a:r>
                        <a:rPr lang="en-GB" sz="1000" b="1" i="0" baseline="-25000" noProof="0" dirty="0">
                          <a:solidFill>
                            <a:srgbClr val="D9C39E"/>
                          </a:solidFill>
                          <a:latin typeface="Arial" panose="020B0604020202020204" pitchFamily="34" charset="0"/>
                          <a:cs typeface="Arial" panose="020B0604020202020204" pitchFamily="34" charset="0"/>
                        </a:rPr>
                        <a:t>D</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000" b="1" i="0" noProof="0" dirty="0">
                          <a:solidFill>
                            <a:srgbClr val="D9C39E"/>
                          </a:solidFill>
                          <a:latin typeface="Arial" panose="020B0604020202020204" pitchFamily="34" charset="0"/>
                          <a:cs typeface="Arial" panose="020B0604020202020204" pitchFamily="34" charset="0"/>
                        </a:rPr>
                        <a:t>C</a:t>
                      </a:r>
                      <a:r>
                        <a:rPr lang="en-GB" sz="1000" b="1" i="0" baseline="-25000" noProof="0" dirty="0">
                          <a:solidFill>
                            <a:srgbClr val="D9C39E"/>
                          </a:solidFill>
                          <a:latin typeface="Arial" panose="020B0604020202020204" pitchFamily="34" charset="0"/>
                          <a:cs typeface="Arial" panose="020B0604020202020204" pitchFamily="34" charset="0"/>
                        </a:rPr>
                        <a:t>L</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000" b="1" i="0" noProof="0" dirty="0">
                          <a:solidFill>
                            <a:srgbClr val="D9C39E"/>
                          </a:solidFill>
                          <a:latin typeface="Arial" panose="020B0604020202020204" pitchFamily="34" charset="0"/>
                          <a:cs typeface="Arial" panose="020B0604020202020204" pitchFamily="34" charset="0"/>
                        </a:rPr>
                        <a:t>C</a:t>
                      </a:r>
                      <a:r>
                        <a:rPr lang="en-GB" sz="1000" b="1" i="0" baseline="-25000" noProof="0" dirty="0">
                          <a:solidFill>
                            <a:srgbClr val="D9C39E"/>
                          </a:solidFill>
                          <a:latin typeface="Arial" panose="020B0604020202020204" pitchFamily="34" charset="0"/>
                          <a:cs typeface="Arial" panose="020B0604020202020204" pitchFamily="34" charset="0"/>
                        </a:rPr>
                        <a:t>D</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165479971"/>
                  </a:ext>
                </a:extLst>
              </a:tr>
              <a:tr h="334121">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FLUBIO</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 0</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tx1">
                              <a:lumMod val="75000"/>
                              <a:lumOff val="25000"/>
                            </a:schemeClr>
                          </a:solidFill>
                          <a:latin typeface="Arial" panose="020B0604020202020204" pitchFamily="34" charset="0"/>
                          <a:cs typeface="Arial" panose="020B0604020202020204" pitchFamily="34" charset="0"/>
                        </a:rPr>
                        <a:t>0.00858</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tx1">
                              <a:lumMod val="75000"/>
                              <a:lumOff val="25000"/>
                            </a:schemeClr>
                          </a:solidFill>
                          <a:latin typeface="Arial" panose="020B0604020202020204" pitchFamily="34" charset="0"/>
                          <a:cs typeface="Arial" panose="020B0604020202020204" pitchFamily="34" charset="0"/>
                        </a:rPr>
                        <a:t>1.5527</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tx1">
                              <a:lumMod val="75000"/>
                              <a:lumOff val="25000"/>
                            </a:schemeClr>
                          </a:solidFill>
                          <a:latin typeface="Arial" panose="020B0604020202020204" pitchFamily="34" charset="0"/>
                          <a:cs typeface="Arial" panose="020B0604020202020204" pitchFamily="34" charset="0"/>
                        </a:rPr>
                        <a:t>0.02190</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2964209557"/>
                  </a:ext>
                </a:extLst>
              </a:tr>
              <a:tr h="334121">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CFL3D</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 0</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0.00819</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1.5461</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0.02124</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3719636478"/>
                  </a:ext>
                </a:extLst>
              </a:tr>
              <a:tr h="334121">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FUN3D</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 0</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0.00812</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1.5547</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0.02159</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89391839"/>
                  </a:ext>
                </a:extLst>
              </a:tr>
              <a:tr h="334121">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SUMB</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 0</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0.00813</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1.5446</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0.02141</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1859608949"/>
                  </a:ext>
                </a:extLst>
              </a:tr>
            </a:tbl>
          </a:graphicData>
        </a:graphic>
      </p:graphicFrame>
      <p:sp>
        <p:nvSpPr>
          <p:cNvPr id="19" name="TextBox 18">
            <a:extLst>
              <a:ext uri="{FF2B5EF4-FFF2-40B4-BE49-F238E27FC236}">
                <a16:creationId xmlns:a16="http://schemas.microsoft.com/office/drawing/2014/main" id="{87E66973-4BC8-4E70-A14E-4F6E3CACD3A1}"/>
              </a:ext>
            </a:extLst>
          </p:cNvPr>
          <p:cNvSpPr txBox="1"/>
          <p:nvPr/>
        </p:nvSpPr>
        <p:spPr>
          <a:xfrm>
            <a:off x="6929650" y="6528282"/>
            <a:ext cx="507416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Pressure coefficient (CP) distribution – FLUBIO against CFL3D</a:t>
            </a:r>
          </a:p>
        </p:txBody>
      </p:sp>
    </p:spTree>
    <p:extLst>
      <p:ext uri="{BB962C8B-B14F-4D97-AF65-F5344CB8AC3E}">
        <p14:creationId xmlns:p14="http://schemas.microsoft.com/office/powerpoint/2010/main" val="1424096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Some FLUBIO sugar</a:t>
            </a:r>
          </a:p>
        </p:txBody>
      </p:sp>
      <p:pic>
        <p:nvPicPr>
          <p:cNvPr id="12" name="Picture 11" descr="Chart&#10;&#10;Description automatically generated">
            <a:extLst>
              <a:ext uri="{FF2B5EF4-FFF2-40B4-BE49-F238E27FC236}">
                <a16:creationId xmlns:a16="http://schemas.microsoft.com/office/drawing/2014/main" id="{D821A6D2-3102-44F4-871E-7C609C429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3659" y="4194175"/>
            <a:ext cx="2212014" cy="237491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09C41AA6-AB96-47FF-9012-AE752E377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490" y="4194175"/>
            <a:ext cx="2139137" cy="2387774"/>
          </a:xfrm>
          <a:prstGeom prst="rect">
            <a:avLst/>
          </a:prstGeom>
        </p:spPr>
      </p:pic>
      <p:pic>
        <p:nvPicPr>
          <p:cNvPr id="19" name="Picture 18">
            <a:extLst>
              <a:ext uri="{FF2B5EF4-FFF2-40B4-BE49-F238E27FC236}">
                <a16:creationId xmlns:a16="http://schemas.microsoft.com/office/drawing/2014/main" id="{82D6D384-D6B7-42AB-8C13-BFEDE4107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2758" y="1180600"/>
            <a:ext cx="4932915" cy="2766001"/>
          </a:xfrm>
          <a:prstGeom prst="rect">
            <a:avLst/>
          </a:prstGeom>
        </p:spPr>
      </p:pic>
      <p:sp>
        <p:nvSpPr>
          <p:cNvPr id="20" name="Sottotitolo 2">
            <a:extLst>
              <a:ext uri="{FF2B5EF4-FFF2-40B4-BE49-F238E27FC236}">
                <a16:creationId xmlns:a16="http://schemas.microsoft.com/office/drawing/2014/main" id="{55615AC0-4B47-4010-BA98-1A7654CE7390}"/>
              </a:ext>
            </a:extLst>
          </p:cNvPr>
          <p:cNvSpPr>
            <a:spLocks noGrp="1"/>
          </p:cNvSpPr>
          <p:nvPr>
            <p:ph type="subTitle" idx="1"/>
          </p:nvPr>
        </p:nvSpPr>
        <p:spPr>
          <a:xfrm>
            <a:off x="277090" y="1097280"/>
            <a:ext cx="5743101" cy="2369880"/>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b="1" dirty="0">
                <a:latin typeface="Arial" panose="020B0604020202020204" pitchFamily="34" charset="0"/>
                <a:cs typeface="Arial" panose="020B0604020202020204" pitchFamily="34" charset="0"/>
              </a:rPr>
              <a:t>Turbulent flow past ONERA-M6 wing</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Re = 1 000 000</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Angle of attack = 3.06°</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RANS simulation using </a:t>
            </a:r>
            <a:r>
              <a:rPr lang="en-US" sz="1800" dirty="0" err="1">
                <a:latin typeface="Arial" panose="020B0604020202020204" pitchFamily="34" charset="0"/>
                <a:cs typeface="Arial" panose="020B0604020202020204" pitchFamily="34" charset="0"/>
              </a:rPr>
              <a:t>Spalart-Allmaras</a:t>
            </a:r>
            <a:r>
              <a:rPr lang="en-US" sz="1800" dirty="0">
                <a:latin typeface="Arial" panose="020B0604020202020204" pitchFamily="34" charset="0"/>
                <a:cs typeface="Arial" panose="020B0604020202020204" pitchFamily="34" charset="0"/>
              </a:rPr>
              <a:t> turbulence model.</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Wall resolving.</a:t>
            </a:r>
          </a:p>
        </p:txBody>
      </p:sp>
      <p:graphicFrame>
        <p:nvGraphicFramePr>
          <p:cNvPr id="22" name="Tabella 4">
            <a:extLst>
              <a:ext uri="{FF2B5EF4-FFF2-40B4-BE49-F238E27FC236}">
                <a16:creationId xmlns:a16="http://schemas.microsoft.com/office/drawing/2014/main" id="{F36179EC-A99E-4780-A8F7-098D3415B32B}"/>
              </a:ext>
            </a:extLst>
          </p:cNvPr>
          <p:cNvGraphicFramePr>
            <a:graphicFrameLocks/>
          </p:cNvGraphicFramePr>
          <p:nvPr>
            <p:extLst>
              <p:ext uri="{D42A27DB-BD31-4B8C-83A1-F6EECF244321}">
                <p14:modId xmlns:p14="http://schemas.microsoft.com/office/powerpoint/2010/main" val="2481532879"/>
              </p:ext>
            </p:extLst>
          </p:nvPr>
        </p:nvGraphicFramePr>
        <p:xfrm>
          <a:off x="188177" y="4595923"/>
          <a:ext cx="5832014" cy="1817748"/>
        </p:xfrm>
        <a:graphic>
          <a:graphicData uri="http://schemas.openxmlformats.org/drawingml/2006/table">
            <a:tbl>
              <a:tblPr firstRow="1" bandRow="1">
                <a:tableStyleId>{5940675A-B579-460E-94D1-54222C63F5DA}</a:tableStyleId>
              </a:tblPr>
              <a:tblGrid>
                <a:gridCol w="1793008">
                  <a:extLst>
                    <a:ext uri="{9D8B030D-6E8A-4147-A177-3AD203B41FA5}">
                      <a16:colId xmlns:a16="http://schemas.microsoft.com/office/drawing/2014/main" val="513516235"/>
                    </a:ext>
                  </a:extLst>
                </a:gridCol>
                <a:gridCol w="4039006">
                  <a:extLst>
                    <a:ext uri="{9D8B030D-6E8A-4147-A177-3AD203B41FA5}">
                      <a16:colId xmlns:a16="http://schemas.microsoft.com/office/drawing/2014/main" val="3127203818"/>
                    </a:ext>
                  </a:extLst>
                </a:gridCol>
              </a:tblGrid>
              <a:tr h="454437">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Term</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Discretization method</a:t>
                      </a:r>
                      <a:endParaRPr lang="en-GB" sz="1400" b="1" i="0" baseline="-25000" noProof="0" dirty="0">
                        <a:solidFill>
                          <a:srgbClr val="D9C39E"/>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165479971"/>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Gradient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Green-Gauss node based with slope limiters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2964209557"/>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Convective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Second-order upwind</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3719636478"/>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Diffusive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Centered differences – Over-relaxed corrections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138586966"/>
                  </a:ext>
                </a:extLst>
              </a:tr>
            </a:tbl>
          </a:graphicData>
        </a:graphic>
      </p:graphicFrame>
      <p:cxnSp>
        <p:nvCxnSpPr>
          <p:cNvPr id="23" name="Straight Connector 22">
            <a:extLst>
              <a:ext uri="{FF2B5EF4-FFF2-40B4-BE49-F238E27FC236}">
                <a16:creationId xmlns:a16="http://schemas.microsoft.com/office/drawing/2014/main" id="{E48A6F5B-333F-49C3-ACC5-F14CC7D2A9D4}"/>
              </a:ext>
            </a:extLst>
          </p:cNvPr>
          <p:cNvCxnSpPr>
            <a:cxnSpLocks/>
          </p:cNvCxnSpPr>
          <p:nvPr/>
        </p:nvCxnSpPr>
        <p:spPr>
          <a:xfrm>
            <a:off x="6363106" y="1057275"/>
            <a:ext cx="0" cy="5610225"/>
          </a:xfrm>
          <a:prstGeom prst="line">
            <a:avLst/>
          </a:prstGeom>
          <a:ln w="25400">
            <a:solidFill>
              <a:srgbClr val="FFCC09"/>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23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A946C7A-C819-4B49-A358-07086D1560DB}"/>
              </a:ext>
            </a:extLst>
          </p:cNvPr>
          <p:cNvSpPr/>
          <p:nvPr/>
        </p:nvSpPr>
        <p:spPr>
          <a:xfrm>
            <a:off x="0" y="1665765"/>
            <a:ext cx="12192000" cy="3461490"/>
          </a:xfrm>
          <a:prstGeom prst="rect">
            <a:avLst/>
          </a:prstGeom>
          <a:solidFill>
            <a:srgbClr val="404040">
              <a:alpha val="1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DD6AA70-A52E-4D25-8187-315FB332D344}"/>
              </a:ext>
            </a:extLst>
          </p:cNvPr>
          <p:cNvSpPr>
            <a:spLocks noGrp="1"/>
          </p:cNvSpPr>
          <p:nvPr>
            <p:ph type="ctrTitle"/>
          </p:nvPr>
        </p:nvSpPr>
        <p:spPr>
          <a:xfrm>
            <a:off x="277091" y="2232582"/>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FLUBIO-PETSC</a:t>
            </a:r>
          </a:p>
        </p:txBody>
      </p:sp>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3285256"/>
            <a:ext cx="11628582" cy="1200329"/>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b="1" dirty="0">
                <a:effectLst/>
                <a:latin typeface="Arial" panose="020B0604020202020204" pitchFamily="34" charset="0"/>
                <a:cs typeface="Arial" panose="020B0604020202020204" pitchFamily="34" charset="0"/>
              </a:rPr>
              <a:t>FLUBIO-PETSC </a:t>
            </a:r>
            <a:r>
              <a:rPr lang="en-US" dirty="0">
                <a:effectLst/>
                <a:latin typeface="Arial" panose="020B0604020202020204" pitchFamily="34" charset="0"/>
                <a:cs typeface="Arial" panose="020B0604020202020204" pitchFamily="34" charset="0"/>
              </a:rPr>
              <a:t>or </a:t>
            </a:r>
            <a:r>
              <a:rPr lang="en-US" b="1" dirty="0">
                <a:effectLst/>
                <a:latin typeface="Arial" panose="020B0604020202020204" pitchFamily="34" charset="0"/>
                <a:cs typeface="Arial" panose="020B0604020202020204" pitchFamily="34" charset="0"/>
              </a:rPr>
              <a:t>FLUBIO</a:t>
            </a:r>
            <a:r>
              <a:rPr lang="en-US" b="1"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for short,</a:t>
            </a:r>
            <a:r>
              <a:rPr lang="en-US" b="0" dirty="0">
                <a:effectLst/>
                <a:latin typeface="Arial" panose="020B0604020202020204" pitchFamily="34" charset="0"/>
                <a:cs typeface="Arial" panose="020B0604020202020204" pitchFamily="34" charset="0"/>
              </a:rPr>
              <a:t> is an unstructured, parallel, finite-volume based Navier–Stokes and convection–diffusion like equations solver for teaching and research purposes.</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Tree>
    <p:extLst>
      <p:ext uri="{BB962C8B-B14F-4D97-AF65-F5344CB8AC3E}">
        <p14:creationId xmlns:p14="http://schemas.microsoft.com/office/powerpoint/2010/main" val="378677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Some FLUBIO sugar</a:t>
            </a:r>
          </a:p>
        </p:txBody>
      </p:sp>
      <p:sp>
        <p:nvSpPr>
          <p:cNvPr id="17" name="Sottotitolo 2">
            <a:extLst>
              <a:ext uri="{FF2B5EF4-FFF2-40B4-BE49-F238E27FC236}">
                <a16:creationId xmlns:a16="http://schemas.microsoft.com/office/drawing/2014/main" id="{72CD9E80-42EB-4D11-AD64-132C0508B3B7}"/>
              </a:ext>
            </a:extLst>
          </p:cNvPr>
          <p:cNvSpPr txBox="1">
            <a:spLocks/>
          </p:cNvSpPr>
          <p:nvPr/>
        </p:nvSpPr>
        <p:spPr>
          <a:xfrm>
            <a:off x="277090" y="1097280"/>
            <a:ext cx="5743101" cy="2369880"/>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b="1" dirty="0">
                <a:latin typeface="Arial" panose="020B0604020202020204" pitchFamily="34" charset="0"/>
                <a:cs typeface="Arial" panose="020B0604020202020204" pitchFamily="34" charset="0"/>
              </a:rPr>
              <a:t>Turbulent flow past ONERA-M6 wing</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Re = 1 000 000</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Angle of attack = 3.06°</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RANS simulation using </a:t>
            </a:r>
            <a:r>
              <a:rPr lang="en-US" sz="1800" dirty="0" err="1">
                <a:latin typeface="Arial" panose="020B0604020202020204" pitchFamily="34" charset="0"/>
                <a:cs typeface="Arial" panose="020B0604020202020204" pitchFamily="34" charset="0"/>
              </a:rPr>
              <a:t>Spalart-Allmaras</a:t>
            </a:r>
            <a:r>
              <a:rPr lang="en-US" sz="1800" dirty="0">
                <a:latin typeface="Arial" panose="020B0604020202020204" pitchFamily="34" charset="0"/>
                <a:cs typeface="Arial" panose="020B0604020202020204" pitchFamily="34" charset="0"/>
              </a:rPr>
              <a:t> turbulence model.</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Wall resolving.</a:t>
            </a:r>
          </a:p>
        </p:txBody>
      </p:sp>
      <p:cxnSp>
        <p:nvCxnSpPr>
          <p:cNvPr id="19" name="Straight Connector 18">
            <a:extLst>
              <a:ext uri="{FF2B5EF4-FFF2-40B4-BE49-F238E27FC236}">
                <a16:creationId xmlns:a16="http://schemas.microsoft.com/office/drawing/2014/main" id="{5A835176-375B-4C04-9A2F-EC16A6431267}"/>
              </a:ext>
            </a:extLst>
          </p:cNvPr>
          <p:cNvCxnSpPr>
            <a:cxnSpLocks/>
          </p:cNvCxnSpPr>
          <p:nvPr/>
        </p:nvCxnSpPr>
        <p:spPr>
          <a:xfrm>
            <a:off x="6363106" y="1057275"/>
            <a:ext cx="0" cy="5610225"/>
          </a:xfrm>
          <a:prstGeom prst="line">
            <a:avLst/>
          </a:prstGeom>
          <a:ln w="25400">
            <a:solidFill>
              <a:srgbClr val="FFCC09"/>
            </a:solidFill>
          </a:ln>
          <a:effectLst/>
        </p:spPr>
        <p:style>
          <a:lnRef idx="1">
            <a:schemeClr val="accent1"/>
          </a:lnRef>
          <a:fillRef idx="0">
            <a:schemeClr val="accent1"/>
          </a:fillRef>
          <a:effectRef idx="0">
            <a:schemeClr val="accent1"/>
          </a:effectRef>
          <a:fontRef idx="minor">
            <a:schemeClr val="tx1"/>
          </a:fontRef>
        </p:style>
      </p:cxnSp>
      <p:graphicFrame>
        <p:nvGraphicFramePr>
          <p:cNvPr id="21" name="Tabella 4">
            <a:extLst>
              <a:ext uri="{FF2B5EF4-FFF2-40B4-BE49-F238E27FC236}">
                <a16:creationId xmlns:a16="http://schemas.microsoft.com/office/drawing/2014/main" id="{BC8B88D8-0200-422B-93FC-2D588BC2EA96}"/>
              </a:ext>
            </a:extLst>
          </p:cNvPr>
          <p:cNvGraphicFramePr>
            <a:graphicFrameLocks/>
          </p:cNvGraphicFramePr>
          <p:nvPr>
            <p:extLst>
              <p:ext uri="{D42A27DB-BD31-4B8C-83A1-F6EECF244321}">
                <p14:modId xmlns:p14="http://schemas.microsoft.com/office/powerpoint/2010/main" val="3274721613"/>
              </p:ext>
            </p:extLst>
          </p:nvPr>
        </p:nvGraphicFramePr>
        <p:xfrm>
          <a:off x="188177" y="4595923"/>
          <a:ext cx="5832014" cy="1817748"/>
        </p:xfrm>
        <a:graphic>
          <a:graphicData uri="http://schemas.openxmlformats.org/drawingml/2006/table">
            <a:tbl>
              <a:tblPr firstRow="1" bandRow="1">
                <a:tableStyleId>{5940675A-B579-460E-94D1-54222C63F5DA}</a:tableStyleId>
              </a:tblPr>
              <a:tblGrid>
                <a:gridCol w="1793008">
                  <a:extLst>
                    <a:ext uri="{9D8B030D-6E8A-4147-A177-3AD203B41FA5}">
                      <a16:colId xmlns:a16="http://schemas.microsoft.com/office/drawing/2014/main" val="513516235"/>
                    </a:ext>
                  </a:extLst>
                </a:gridCol>
                <a:gridCol w="4039006">
                  <a:extLst>
                    <a:ext uri="{9D8B030D-6E8A-4147-A177-3AD203B41FA5}">
                      <a16:colId xmlns:a16="http://schemas.microsoft.com/office/drawing/2014/main" val="3127203818"/>
                    </a:ext>
                  </a:extLst>
                </a:gridCol>
              </a:tblGrid>
              <a:tr h="454437">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Term</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Discretization method</a:t>
                      </a:r>
                      <a:endParaRPr lang="en-GB" sz="1400" b="1" i="0" baseline="-25000" noProof="0" dirty="0">
                        <a:solidFill>
                          <a:srgbClr val="D9C39E"/>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165479971"/>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Gradient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Green-Gauss node based with slope limiters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2964209557"/>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Convective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Second-order upwind</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3719636478"/>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Diffusive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Centered differences – Over-relaxed corrections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138586966"/>
                  </a:ext>
                </a:extLst>
              </a:tr>
            </a:tbl>
          </a:graphicData>
        </a:graphic>
      </p:graphicFrame>
      <p:pic>
        <p:nvPicPr>
          <p:cNvPr id="22" name="Picture 21" descr="Chart, line chart&#10;&#10;Description automatically generated">
            <a:extLst>
              <a:ext uri="{FF2B5EF4-FFF2-40B4-BE49-F238E27FC236}">
                <a16:creationId xmlns:a16="http://schemas.microsoft.com/office/drawing/2014/main" id="{D9CF76FD-E945-43D9-9B71-0881F88CA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854" y="2984671"/>
            <a:ext cx="4572000" cy="3429000"/>
          </a:xfrm>
          <a:prstGeom prst="rect">
            <a:avLst/>
          </a:prstGeom>
        </p:spPr>
      </p:pic>
      <p:sp>
        <p:nvSpPr>
          <p:cNvPr id="23" name="TextBox 22">
            <a:extLst>
              <a:ext uri="{FF2B5EF4-FFF2-40B4-BE49-F238E27FC236}">
                <a16:creationId xmlns:a16="http://schemas.microsoft.com/office/drawing/2014/main" id="{B545357F-AA3F-4CD8-A7BA-D24BFB94BE44}"/>
              </a:ext>
            </a:extLst>
          </p:cNvPr>
          <p:cNvSpPr txBox="1"/>
          <p:nvPr/>
        </p:nvSpPr>
        <p:spPr>
          <a:xfrm>
            <a:off x="7176851" y="6469919"/>
            <a:ext cx="4572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Pressure coefficient (CP) distribution at different locations</a:t>
            </a:r>
          </a:p>
        </p:txBody>
      </p:sp>
      <p:graphicFrame>
        <p:nvGraphicFramePr>
          <p:cNvPr id="24" name="Tabella 4">
            <a:extLst>
              <a:ext uri="{FF2B5EF4-FFF2-40B4-BE49-F238E27FC236}">
                <a16:creationId xmlns:a16="http://schemas.microsoft.com/office/drawing/2014/main" id="{1DD425BF-3D8B-45E0-B0F7-A34C7AE3B7FF}"/>
              </a:ext>
            </a:extLst>
          </p:cNvPr>
          <p:cNvGraphicFramePr>
            <a:graphicFrameLocks/>
          </p:cNvGraphicFramePr>
          <p:nvPr>
            <p:extLst>
              <p:ext uri="{D42A27DB-BD31-4B8C-83A1-F6EECF244321}">
                <p14:modId xmlns:p14="http://schemas.microsoft.com/office/powerpoint/2010/main" val="1119632084"/>
              </p:ext>
            </p:extLst>
          </p:nvPr>
        </p:nvGraphicFramePr>
        <p:xfrm>
          <a:off x="7176849" y="1251074"/>
          <a:ext cx="4572000" cy="1336484"/>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513516235"/>
                    </a:ext>
                  </a:extLst>
                </a:gridCol>
                <a:gridCol w="1524000">
                  <a:extLst>
                    <a:ext uri="{9D8B030D-6E8A-4147-A177-3AD203B41FA5}">
                      <a16:colId xmlns:a16="http://schemas.microsoft.com/office/drawing/2014/main" val="3127203818"/>
                    </a:ext>
                  </a:extLst>
                </a:gridCol>
                <a:gridCol w="1524000">
                  <a:extLst>
                    <a:ext uri="{9D8B030D-6E8A-4147-A177-3AD203B41FA5}">
                      <a16:colId xmlns:a16="http://schemas.microsoft.com/office/drawing/2014/main" val="4211928087"/>
                    </a:ext>
                  </a:extLst>
                </a:gridCol>
              </a:tblGrid>
              <a:tr h="334121">
                <a:tc>
                  <a:txBody>
                    <a:bodyPr/>
                    <a:lstStyle/>
                    <a:p>
                      <a:pPr algn="ctr"/>
                      <a:r>
                        <a:rPr lang="en-GB" sz="1000" b="1" i="0" noProof="0" dirty="0">
                          <a:solidFill>
                            <a:srgbClr val="D9C39E"/>
                          </a:solidFill>
                          <a:latin typeface="Arial" panose="020B0604020202020204" pitchFamily="34" charset="0"/>
                          <a:cs typeface="Arial" panose="020B0604020202020204" pitchFamily="34" charset="0"/>
                        </a:rPr>
                        <a:t>Solver</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000" b="1" i="0" noProof="0" dirty="0">
                          <a:solidFill>
                            <a:srgbClr val="D9C39E"/>
                          </a:solidFill>
                          <a:latin typeface="Arial" panose="020B0604020202020204" pitchFamily="34" charset="0"/>
                          <a:cs typeface="Arial" panose="020B0604020202020204" pitchFamily="34" charset="0"/>
                        </a:rPr>
                        <a:t>C</a:t>
                      </a:r>
                      <a:r>
                        <a:rPr lang="en-GB" sz="1000" b="1" i="0" baseline="-25000" noProof="0" dirty="0">
                          <a:solidFill>
                            <a:srgbClr val="D9C39E"/>
                          </a:solidFill>
                          <a:latin typeface="Arial" panose="020B0604020202020204" pitchFamily="34" charset="0"/>
                          <a:cs typeface="Arial" panose="020B0604020202020204" pitchFamily="34" charset="0"/>
                        </a:rPr>
                        <a:t>D</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000" b="1" i="0" noProof="0" dirty="0">
                          <a:solidFill>
                            <a:srgbClr val="D9C39E"/>
                          </a:solidFill>
                          <a:latin typeface="Arial" panose="020B0604020202020204" pitchFamily="34" charset="0"/>
                          <a:cs typeface="Arial" panose="020B0604020202020204" pitchFamily="34" charset="0"/>
                        </a:rPr>
                        <a:t>C</a:t>
                      </a:r>
                      <a:r>
                        <a:rPr lang="en-GB" sz="1000" b="1" i="0" baseline="-25000" noProof="0" dirty="0">
                          <a:solidFill>
                            <a:srgbClr val="D9C39E"/>
                          </a:solidFill>
                          <a:latin typeface="Arial" panose="020B0604020202020204" pitchFamily="34" charset="0"/>
                          <a:cs typeface="Arial" panose="020B0604020202020204" pitchFamily="34" charset="0"/>
                        </a:rPr>
                        <a:t>L</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165479971"/>
                  </a:ext>
                </a:extLst>
              </a:tr>
              <a:tr h="334121">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FLUBIO</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0.0067</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tx1">
                              <a:lumMod val="75000"/>
                              <a:lumOff val="25000"/>
                            </a:schemeClr>
                          </a:solidFill>
                          <a:latin typeface="Arial" panose="020B0604020202020204" pitchFamily="34" charset="0"/>
                          <a:cs typeface="Arial" panose="020B0604020202020204" pitchFamily="34" charset="0"/>
                        </a:rPr>
                        <a:t>0.0865</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2964209557"/>
                  </a:ext>
                </a:extLst>
              </a:tr>
              <a:tr h="334121">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OpenFOAM</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tx1">
                              <a:lumMod val="75000"/>
                              <a:lumOff val="25000"/>
                            </a:schemeClr>
                          </a:solidFill>
                          <a:latin typeface="Arial" panose="020B0604020202020204" pitchFamily="34" charset="0"/>
                          <a:cs typeface="Arial" panose="020B0604020202020204" pitchFamily="34" charset="0"/>
                        </a:rPr>
                        <a:t>0.0071</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0.0847</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3719636478"/>
                  </a:ext>
                </a:extLst>
              </a:tr>
              <a:tr h="334121">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Ansys Fluent</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tx1">
                              <a:lumMod val="75000"/>
                              <a:lumOff val="25000"/>
                            </a:schemeClr>
                          </a:solidFill>
                          <a:latin typeface="Arial" panose="020B0604020202020204" pitchFamily="34" charset="0"/>
                          <a:cs typeface="Arial" panose="020B0604020202020204" pitchFamily="34" charset="0"/>
                        </a:rPr>
                        <a:t>0.0066</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000" b="1" dirty="0">
                          <a:solidFill>
                            <a:schemeClr val="tx1">
                              <a:lumMod val="75000"/>
                              <a:lumOff val="25000"/>
                            </a:schemeClr>
                          </a:solidFill>
                          <a:latin typeface="Arial" panose="020B0604020202020204" pitchFamily="34" charset="0"/>
                          <a:cs typeface="Arial" panose="020B0604020202020204" pitchFamily="34" charset="0"/>
                        </a:rPr>
                        <a:t>0.0866</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138586966"/>
                  </a:ext>
                </a:extLst>
              </a:tr>
            </a:tbl>
          </a:graphicData>
        </a:graphic>
      </p:graphicFrame>
    </p:spTree>
    <p:extLst>
      <p:ext uri="{BB962C8B-B14F-4D97-AF65-F5344CB8AC3E}">
        <p14:creationId xmlns:p14="http://schemas.microsoft.com/office/powerpoint/2010/main" val="2829322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Some FLUBIO sugar</a:t>
            </a:r>
          </a:p>
        </p:txBody>
      </p:sp>
      <p:pic>
        <p:nvPicPr>
          <p:cNvPr id="12" name="Picture 11" descr="Diagram&#10;&#10;Description automatically generated with medium confidence">
            <a:extLst>
              <a:ext uri="{FF2B5EF4-FFF2-40B4-BE49-F238E27FC236}">
                <a16:creationId xmlns:a16="http://schemas.microsoft.com/office/drawing/2014/main" id="{F9E7EAB4-30C7-401E-9539-213FCEC5A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4023360"/>
            <a:ext cx="4331970" cy="2457450"/>
          </a:xfrm>
          <a:prstGeom prst="rect">
            <a:avLst/>
          </a:prstGeom>
        </p:spPr>
      </p:pic>
      <p:pic>
        <p:nvPicPr>
          <p:cNvPr id="17" name="Picture 16">
            <a:extLst>
              <a:ext uri="{FF2B5EF4-FFF2-40B4-BE49-F238E27FC236}">
                <a16:creationId xmlns:a16="http://schemas.microsoft.com/office/drawing/2014/main" id="{467585B7-F60E-4823-AF78-52FED6007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1280160"/>
            <a:ext cx="4331970" cy="2457450"/>
          </a:xfrm>
          <a:prstGeom prst="rect">
            <a:avLst/>
          </a:prstGeom>
        </p:spPr>
      </p:pic>
      <p:sp>
        <p:nvSpPr>
          <p:cNvPr id="18" name="Sottotitolo 2">
            <a:extLst>
              <a:ext uri="{FF2B5EF4-FFF2-40B4-BE49-F238E27FC236}">
                <a16:creationId xmlns:a16="http://schemas.microsoft.com/office/drawing/2014/main" id="{34352091-BEF0-4BF3-9A66-B3840F8CD305}"/>
              </a:ext>
            </a:extLst>
          </p:cNvPr>
          <p:cNvSpPr>
            <a:spLocks noGrp="1"/>
          </p:cNvSpPr>
          <p:nvPr>
            <p:ph type="subTitle" idx="1"/>
          </p:nvPr>
        </p:nvSpPr>
        <p:spPr>
          <a:xfrm>
            <a:off x="277091" y="1097280"/>
            <a:ext cx="5743097" cy="2369880"/>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b="1" dirty="0">
                <a:latin typeface="Arial" panose="020B0604020202020204" pitchFamily="34" charset="0"/>
                <a:cs typeface="Arial" panose="020B0604020202020204" pitchFamily="34" charset="0"/>
              </a:rPr>
              <a:t>Two </a:t>
            </a:r>
            <a:r>
              <a:rPr lang="en-US" sz="1800" b="1" dirty="0" err="1">
                <a:latin typeface="Arial" panose="020B0604020202020204" pitchFamily="34" charset="0"/>
                <a:cs typeface="Arial" panose="020B0604020202020204" pitchFamily="34" charset="0"/>
              </a:rPr>
              <a:t>ahmed</a:t>
            </a:r>
            <a:r>
              <a:rPr lang="en-US" sz="1800" b="1" dirty="0">
                <a:latin typeface="Arial" panose="020B0604020202020204" pitchFamily="34" charset="0"/>
                <a:cs typeface="Arial" panose="020B0604020202020204" pitchFamily="34" charset="0"/>
              </a:rPr>
              <a:t> bodies in platoon formation</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Inlet velocity = 10 m/s</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Slant angle = 25°</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RANS simulation using </a:t>
            </a:r>
            <a:r>
              <a:rPr lang="en-US" sz="1800" dirty="0" err="1">
                <a:latin typeface="Arial" panose="020B0604020202020204" pitchFamily="34" charset="0"/>
                <a:cs typeface="Arial" panose="020B0604020202020204" pitchFamily="34" charset="0"/>
              </a:rPr>
              <a:t>Spalart-Allmaras</a:t>
            </a:r>
            <a:r>
              <a:rPr lang="en-US" sz="1800" dirty="0">
                <a:latin typeface="Arial" panose="020B0604020202020204" pitchFamily="34" charset="0"/>
                <a:cs typeface="Arial" panose="020B0604020202020204" pitchFamily="34" charset="0"/>
              </a:rPr>
              <a:t> turbulence model.</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Wall resolving.</a:t>
            </a:r>
          </a:p>
        </p:txBody>
      </p:sp>
      <p:graphicFrame>
        <p:nvGraphicFramePr>
          <p:cNvPr id="19" name="Tabella 4">
            <a:extLst>
              <a:ext uri="{FF2B5EF4-FFF2-40B4-BE49-F238E27FC236}">
                <a16:creationId xmlns:a16="http://schemas.microsoft.com/office/drawing/2014/main" id="{069A56E8-EF38-4889-AF2B-697A8A776685}"/>
              </a:ext>
            </a:extLst>
          </p:cNvPr>
          <p:cNvGraphicFramePr>
            <a:graphicFrameLocks/>
          </p:cNvGraphicFramePr>
          <p:nvPr>
            <p:extLst>
              <p:ext uri="{D42A27DB-BD31-4B8C-83A1-F6EECF244321}">
                <p14:modId xmlns:p14="http://schemas.microsoft.com/office/powerpoint/2010/main" val="831800948"/>
              </p:ext>
            </p:extLst>
          </p:nvPr>
        </p:nvGraphicFramePr>
        <p:xfrm>
          <a:off x="188177" y="4595923"/>
          <a:ext cx="5832014" cy="1817748"/>
        </p:xfrm>
        <a:graphic>
          <a:graphicData uri="http://schemas.openxmlformats.org/drawingml/2006/table">
            <a:tbl>
              <a:tblPr firstRow="1" bandRow="1">
                <a:tableStyleId>{5940675A-B579-460E-94D1-54222C63F5DA}</a:tableStyleId>
              </a:tblPr>
              <a:tblGrid>
                <a:gridCol w="1793008">
                  <a:extLst>
                    <a:ext uri="{9D8B030D-6E8A-4147-A177-3AD203B41FA5}">
                      <a16:colId xmlns:a16="http://schemas.microsoft.com/office/drawing/2014/main" val="513516235"/>
                    </a:ext>
                  </a:extLst>
                </a:gridCol>
                <a:gridCol w="4039006">
                  <a:extLst>
                    <a:ext uri="{9D8B030D-6E8A-4147-A177-3AD203B41FA5}">
                      <a16:colId xmlns:a16="http://schemas.microsoft.com/office/drawing/2014/main" val="3127203818"/>
                    </a:ext>
                  </a:extLst>
                </a:gridCol>
              </a:tblGrid>
              <a:tr h="454437">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Term</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Discretization method</a:t>
                      </a:r>
                      <a:endParaRPr lang="en-GB" sz="1400" b="1" i="0" baseline="-25000" noProof="0" dirty="0">
                        <a:solidFill>
                          <a:srgbClr val="D9C39E"/>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165479971"/>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Gradient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Green-Gauss node based with slope limiters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2964209557"/>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Convective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Second-order upwind</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3719636478"/>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Diffusive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Centered differences – Over-relaxed corrections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138586966"/>
                  </a:ext>
                </a:extLst>
              </a:tr>
            </a:tbl>
          </a:graphicData>
        </a:graphic>
      </p:graphicFrame>
      <p:cxnSp>
        <p:nvCxnSpPr>
          <p:cNvPr id="20" name="Straight Connector 19">
            <a:extLst>
              <a:ext uri="{FF2B5EF4-FFF2-40B4-BE49-F238E27FC236}">
                <a16:creationId xmlns:a16="http://schemas.microsoft.com/office/drawing/2014/main" id="{A2F24C21-68A8-49D4-B99E-7D789B07D81C}"/>
              </a:ext>
            </a:extLst>
          </p:cNvPr>
          <p:cNvCxnSpPr>
            <a:cxnSpLocks/>
          </p:cNvCxnSpPr>
          <p:nvPr/>
        </p:nvCxnSpPr>
        <p:spPr>
          <a:xfrm>
            <a:off x="6363106" y="1057275"/>
            <a:ext cx="0" cy="5610225"/>
          </a:xfrm>
          <a:prstGeom prst="line">
            <a:avLst/>
          </a:prstGeom>
          <a:ln w="25400">
            <a:solidFill>
              <a:srgbClr val="FFCC09"/>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72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Some FLUBIO sugar</a:t>
            </a:r>
          </a:p>
        </p:txBody>
      </p:sp>
      <p:sp>
        <p:nvSpPr>
          <p:cNvPr id="18" name="Sottotitolo 2">
            <a:extLst>
              <a:ext uri="{FF2B5EF4-FFF2-40B4-BE49-F238E27FC236}">
                <a16:creationId xmlns:a16="http://schemas.microsoft.com/office/drawing/2014/main" id="{34352091-BEF0-4BF3-9A66-B3840F8CD305}"/>
              </a:ext>
            </a:extLst>
          </p:cNvPr>
          <p:cNvSpPr>
            <a:spLocks noGrp="1"/>
          </p:cNvSpPr>
          <p:nvPr>
            <p:ph type="subTitle" idx="1"/>
          </p:nvPr>
        </p:nvSpPr>
        <p:spPr>
          <a:xfrm>
            <a:off x="277091" y="1097280"/>
            <a:ext cx="5743097" cy="2369880"/>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1800" b="1" dirty="0">
                <a:latin typeface="Arial" panose="020B0604020202020204" pitchFamily="34" charset="0"/>
                <a:cs typeface="Arial" panose="020B0604020202020204" pitchFamily="34" charset="0"/>
              </a:rPr>
              <a:t>Two </a:t>
            </a:r>
            <a:r>
              <a:rPr lang="en-US" sz="1800" b="1" dirty="0" err="1">
                <a:latin typeface="Arial" panose="020B0604020202020204" pitchFamily="34" charset="0"/>
                <a:cs typeface="Arial" panose="020B0604020202020204" pitchFamily="34" charset="0"/>
              </a:rPr>
              <a:t>ahmed</a:t>
            </a:r>
            <a:r>
              <a:rPr lang="en-US" sz="1800" b="1" dirty="0">
                <a:latin typeface="Arial" panose="020B0604020202020204" pitchFamily="34" charset="0"/>
                <a:cs typeface="Arial" panose="020B0604020202020204" pitchFamily="34" charset="0"/>
              </a:rPr>
              <a:t> bodies in platoon formation</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Inlet velocity = 10 m/s</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Slant angle = 25°</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RANS simulation using </a:t>
            </a:r>
            <a:r>
              <a:rPr lang="en-US" sz="1800" dirty="0" err="1">
                <a:latin typeface="Arial" panose="020B0604020202020204" pitchFamily="34" charset="0"/>
                <a:cs typeface="Arial" panose="020B0604020202020204" pitchFamily="34" charset="0"/>
              </a:rPr>
              <a:t>Spalart-Allmaras</a:t>
            </a:r>
            <a:r>
              <a:rPr lang="en-US" sz="1800" dirty="0">
                <a:latin typeface="Arial" panose="020B0604020202020204" pitchFamily="34" charset="0"/>
                <a:cs typeface="Arial" panose="020B0604020202020204" pitchFamily="34" charset="0"/>
              </a:rPr>
              <a:t> turbulence model.</a:t>
            </a:r>
          </a:p>
          <a:p>
            <a:pPr marL="822960" lvl="1" indent="-365760" algn="l">
              <a:lnSpc>
                <a:spcPct val="100000"/>
              </a:lnSpc>
              <a:spcBef>
                <a:spcPts val="600"/>
              </a:spcBef>
              <a:spcAft>
                <a:spcPts val="6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Wall resolving.</a:t>
            </a:r>
          </a:p>
        </p:txBody>
      </p:sp>
      <p:graphicFrame>
        <p:nvGraphicFramePr>
          <p:cNvPr id="19" name="Tabella 4">
            <a:extLst>
              <a:ext uri="{FF2B5EF4-FFF2-40B4-BE49-F238E27FC236}">
                <a16:creationId xmlns:a16="http://schemas.microsoft.com/office/drawing/2014/main" id="{069A56E8-EF38-4889-AF2B-697A8A776685}"/>
              </a:ext>
            </a:extLst>
          </p:cNvPr>
          <p:cNvGraphicFramePr>
            <a:graphicFrameLocks/>
          </p:cNvGraphicFramePr>
          <p:nvPr>
            <p:extLst>
              <p:ext uri="{D42A27DB-BD31-4B8C-83A1-F6EECF244321}">
                <p14:modId xmlns:p14="http://schemas.microsoft.com/office/powerpoint/2010/main" val="2931198226"/>
              </p:ext>
            </p:extLst>
          </p:nvPr>
        </p:nvGraphicFramePr>
        <p:xfrm>
          <a:off x="188177" y="4595923"/>
          <a:ext cx="5832014" cy="1817748"/>
        </p:xfrm>
        <a:graphic>
          <a:graphicData uri="http://schemas.openxmlformats.org/drawingml/2006/table">
            <a:tbl>
              <a:tblPr firstRow="1" bandRow="1">
                <a:tableStyleId>{5940675A-B579-460E-94D1-54222C63F5DA}</a:tableStyleId>
              </a:tblPr>
              <a:tblGrid>
                <a:gridCol w="1793008">
                  <a:extLst>
                    <a:ext uri="{9D8B030D-6E8A-4147-A177-3AD203B41FA5}">
                      <a16:colId xmlns:a16="http://schemas.microsoft.com/office/drawing/2014/main" val="513516235"/>
                    </a:ext>
                  </a:extLst>
                </a:gridCol>
                <a:gridCol w="4039006">
                  <a:extLst>
                    <a:ext uri="{9D8B030D-6E8A-4147-A177-3AD203B41FA5}">
                      <a16:colId xmlns:a16="http://schemas.microsoft.com/office/drawing/2014/main" val="3127203818"/>
                    </a:ext>
                  </a:extLst>
                </a:gridCol>
              </a:tblGrid>
              <a:tr h="454437">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Term</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GB" sz="1400" b="1" i="0" noProof="0" dirty="0">
                          <a:solidFill>
                            <a:srgbClr val="D9C39E"/>
                          </a:solidFill>
                          <a:latin typeface="Arial" panose="020B0604020202020204" pitchFamily="34" charset="0"/>
                          <a:cs typeface="Arial" panose="020B0604020202020204" pitchFamily="34" charset="0"/>
                        </a:rPr>
                        <a:t>Discretization method</a:t>
                      </a:r>
                      <a:endParaRPr lang="en-GB" sz="1400" b="1" i="0" baseline="-25000" noProof="0" dirty="0">
                        <a:solidFill>
                          <a:srgbClr val="D9C39E"/>
                        </a:solidFill>
                        <a:latin typeface="Arial" panose="020B0604020202020204" pitchFamily="34" charset="0"/>
                        <a:cs typeface="Arial" panose="020B0604020202020204" pitchFamily="34" charset="0"/>
                      </a:endParaRP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165479971"/>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Gradient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Green-Gauss node based with slope limiters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2964209557"/>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Convective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Second-order upwind</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0CEB2"/>
                    </a:solidFill>
                  </a:tcPr>
                </a:tc>
                <a:extLst>
                  <a:ext uri="{0D108BD9-81ED-4DB2-BD59-A6C34878D82A}">
                    <a16:rowId xmlns:a16="http://schemas.microsoft.com/office/drawing/2014/main" val="3719636478"/>
                  </a:ext>
                </a:extLst>
              </a:tr>
              <a:tr h="454437">
                <a:tc>
                  <a:txBody>
                    <a:bodyPr/>
                    <a:lstStyle/>
                    <a:p>
                      <a:pPr algn="ctr"/>
                      <a:r>
                        <a:rPr lang="it-IT" sz="1200" b="1" dirty="0">
                          <a:solidFill>
                            <a:schemeClr val="tx1">
                              <a:lumMod val="75000"/>
                              <a:lumOff val="25000"/>
                            </a:schemeClr>
                          </a:solidFill>
                          <a:latin typeface="Arial" panose="020B0604020202020204" pitchFamily="34" charset="0"/>
                          <a:cs typeface="Arial" panose="020B0604020202020204" pitchFamily="34" charset="0"/>
                        </a:rPr>
                        <a:t>Diffusive terms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chemeClr val="tx1">
                              <a:lumMod val="75000"/>
                              <a:lumOff val="25000"/>
                            </a:schemeClr>
                          </a:solidFill>
                          <a:latin typeface="Arial" panose="020B0604020202020204" pitchFamily="34" charset="0"/>
                          <a:cs typeface="Arial" panose="020B0604020202020204" pitchFamily="34" charset="0"/>
                        </a:rPr>
                        <a:t>Centered differences – Over-relaxed corrections</a:t>
                      </a:r>
                    </a:p>
                  </a:txBody>
                  <a:tcPr anchor="ctr">
                    <a:lnL w="19050" cap="flat" cmpd="sng" algn="ctr">
                      <a:solidFill>
                        <a:srgbClr val="F7F4EB"/>
                      </a:solidFill>
                      <a:prstDash val="solid"/>
                      <a:round/>
                      <a:headEnd type="none" w="med" len="med"/>
                      <a:tailEnd type="none" w="med" len="med"/>
                    </a:lnL>
                    <a:lnR w="19050" cap="flat" cmpd="sng" algn="ctr">
                      <a:solidFill>
                        <a:srgbClr val="F7F4EB"/>
                      </a:solidFill>
                      <a:prstDash val="solid"/>
                      <a:round/>
                      <a:headEnd type="none" w="med" len="med"/>
                      <a:tailEnd type="none" w="med" len="med"/>
                    </a:lnR>
                    <a:lnT w="19050" cap="flat" cmpd="sng" algn="ctr">
                      <a:solidFill>
                        <a:srgbClr val="F7F4EB"/>
                      </a:solidFill>
                      <a:prstDash val="solid"/>
                      <a:round/>
                      <a:headEnd type="none" w="med" len="med"/>
                      <a:tailEnd type="none" w="med" len="med"/>
                    </a:lnT>
                    <a:lnB w="19050" cap="flat" cmpd="sng" algn="ctr">
                      <a:solidFill>
                        <a:srgbClr val="F7F4EB"/>
                      </a:solidFill>
                      <a:prstDash val="solid"/>
                      <a:round/>
                      <a:headEnd type="none" w="med" len="med"/>
                      <a:tailEnd type="none" w="med" len="med"/>
                    </a:lnB>
                    <a:lnTlToBr w="12700" cmpd="sng">
                      <a:noFill/>
                      <a:prstDash val="solid"/>
                    </a:lnTlToBr>
                    <a:lnBlToTr w="12700" cmpd="sng">
                      <a:noFill/>
                      <a:prstDash val="solid"/>
                    </a:lnBlToTr>
                    <a:solidFill>
                      <a:srgbClr val="ECE2D0"/>
                    </a:solidFill>
                  </a:tcPr>
                </a:tc>
                <a:extLst>
                  <a:ext uri="{0D108BD9-81ED-4DB2-BD59-A6C34878D82A}">
                    <a16:rowId xmlns:a16="http://schemas.microsoft.com/office/drawing/2014/main" val="138586966"/>
                  </a:ext>
                </a:extLst>
              </a:tr>
            </a:tbl>
          </a:graphicData>
        </a:graphic>
      </p:graphicFrame>
      <p:cxnSp>
        <p:nvCxnSpPr>
          <p:cNvPr id="20" name="Straight Connector 19">
            <a:extLst>
              <a:ext uri="{FF2B5EF4-FFF2-40B4-BE49-F238E27FC236}">
                <a16:creationId xmlns:a16="http://schemas.microsoft.com/office/drawing/2014/main" id="{A2F24C21-68A8-49D4-B99E-7D789B07D81C}"/>
              </a:ext>
            </a:extLst>
          </p:cNvPr>
          <p:cNvCxnSpPr>
            <a:cxnSpLocks/>
          </p:cNvCxnSpPr>
          <p:nvPr/>
        </p:nvCxnSpPr>
        <p:spPr>
          <a:xfrm>
            <a:off x="6363106" y="1057275"/>
            <a:ext cx="0" cy="5610225"/>
          </a:xfrm>
          <a:prstGeom prst="line">
            <a:avLst/>
          </a:prstGeom>
          <a:ln w="25400">
            <a:solidFill>
              <a:srgbClr val="FFCC09"/>
            </a:solidFill>
          </a:ln>
          <a:effectLst/>
        </p:spPr>
        <p:style>
          <a:lnRef idx="1">
            <a:schemeClr val="accent1"/>
          </a:lnRef>
          <a:fillRef idx="0">
            <a:schemeClr val="accent1"/>
          </a:fillRef>
          <a:effectRef idx="0">
            <a:schemeClr val="accent1"/>
          </a:effectRef>
          <a:fontRef idx="minor">
            <a:schemeClr val="tx1"/>
          </a:fontRef>
        </p:style>
      </p:cxnSp>
      <p:pic>
        <p:nvPicPr>
          <p:cNvPr id="15" name="Picture 14" descr="Chart&#10;&#10;Description automatically generated">
            <a:extLst>
              <a:ext uri="{FF2B5EF4-FFF2-40B4-BE49-F238E27FC236}">
                <a16:creationId xmlns:a16="http://schemas.microsoft.com/office/drawing/2014/main" id="{65B20582-A3C3-4DD9-8E38-AA12D148C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280160"/>
            <a:ext cx="4274820" cy="2457450"/>
          </a:xfrm>
          <a:prstGeom prst="rect">
            <a:avLst/>
          </a:prstGeom>
        </p:spPr>
      </p:pic>
      <p:pic>
        <p:nvPicPr>
          <p:cNvPr id="16" name="Picture 15" descr="A picture containing graphical user interface&#10;&#10;Description automatically generated">
            <a:extLst>
              <a:ext uri="{FF2B5EF4-FFF2-40B4-BE49-F238E27FC236}">
                <a16:creationId xmlns:a16="http://schemas.microsoft.com/office/drawing/2014/main" id="{3BC988BB-10D7-48E2-8AE0-85D841A91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023360"/>
            <a:ext cx="4274820" cy="2457450"/>
          </a:xfrm>
          <a:prstGeom prst="rect">
            <a:avLst/>
          </a:prstGeom>
        </p:spPr>
      </p:pic>
    </p:spTree>
    <p:extLst>
      <p:ext uri="{BB962C8B-B14F-4D97-AF65-F5344CB8AC3E}">
        <p14:creationId xmlns:p14="http://schemas.microsoft.com/office/powerpoint/2010/main" val="3741387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097280"/>
            <a:ext cx="11628582" cy="5016758"/>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Short term goals,</a:t>
            </a:r>
          </a:p>
          <a:p>
            <a:pPr marL="365760" indent="-365760" algn="l">
              <a:lnSpc>
                <a:spcPct val="100000"/>
              </a:lnSpc>
              <a:spcBef>
                <a:spcPts val="600"/>
              </a:spcBef>
              <a:spcAft>
                <a:spcPts val="600"/>
              </a:spcAft>
              <a:buClr>
                <a:srgbClr val="E20067"/>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Detailed validation campaign of the solvers implemented so far.</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More on turbulence modeling. </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Code profiling and code performance assessment.</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Improvement of post-processing capabilities.</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Removing some dependencies with </a:t>
            </a:r>
            <a:r>
              <a:rPr lang="en-US" sz="2000" dirty="0" err="1">
                <a:latin typeface="Arial" panose="020B0604020202020204" pitchFamily="34" charset="0"/>
                <a:cs typeface="Arial" panose="020B0604020202020204" pitchFamily="34" charset="0"/>
              </a:rPr>
              <a:t>OpenFOAM</a:t>
            </a:r>
            <a:r>
              <a:rPr lang="en-US" sz="2000" dirty="0">
                <a:latin typeface="Arial" panose="020B0604020202020204" pitchFamily="34" charset="0"/>
                <a:cs typeface="Arial" panose="020B0604020202020204" pitchFamily="34" charset="0"/>
              </a:rPr>
              <a:t>.</a:t>
            </a:r>
          </a:p>
          <a:p>
            <a:pPr marL="2194560" lvl="4"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For the moment only meshing.</a:t>
            </a:r>
          </a:p>
          <a:p>
            <a:pPr marL="2194560" lvl="4"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We just removed the mesh decomposition dependency.</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More on documentation.</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More video tutorials.</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What is next?</a:t>
            </a:r>
          </a:p>
        </p:txBody>
      </p:sp>
    </p:spTree>
    <p:extLst>
      <p:ext uri="{BB962C8B-B14F-4D97-AF65-F5344CB8AC3E}">
        <p14:creationId xmlns:p14="http://schemas.microsoft.com/office/powerpoint/2010/main" val="292155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097280"/>
            <a:ext cx="11628582" cy="4093428"/>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Long term plans (very ambitious), </a:t>
            </a:r>
          </a:p>
          <a:p>
            <a:pPr marL="365760" indent="-365760" algn="l">
              <a:lnSpc>
                <a:spcPct val="100000"/>
              </a:lnSpc>
              <a:spcBef>
                <a:spcPts val="600"/>
              </a:spcBef>
              <a:spcAft>
                <a:spcPts val="600"/>
              </a:spcAft>
              <a:buClr>
                <a:srgbClr val="E20067"/>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Pressure-based solvers for compressible flows.</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Coupled pressure-based solvers.</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VOF solvers (volume of fluid).</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Immersed boundary methods (direct forcing) for moving and elastic bodies.</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Conjugate heat transfer capabilities.</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Support for CGNS format.</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Exascale computing leveraging </a:t>
            </a:r>
            <a:r>
              <a:rPr lang="en-US" sz="2000" b="1" dirty="0">
                <a:latin typeface="Arial" panose="020B0604020202020204" pitchFamily="34" charset="0"/>
                <a:cs typeface="Arial" panose="020B0604020202020204" pitchFamily="34" charset="0"/>
              </a:rPr>
              <a:t>PETSC-HYPRE</a:t>
            </a:r>
            <a:r>
              <a:rPr lang="en-US" sz="20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What is next?</a:t>
            </a:r>
          </a:p>
        </p:txBody>
      </p:sp>
    </p:spTree>
    <p:extLst>
      <p:ext uri="{BB962C8B-B14F-4D97-AF65-F5344CB8AC3E}">
        <p14:creationId xmlns:p14="http://schemas.microsoft.com/office/powerpoint/2010/main" val="2454022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2119237"/>
            <a:ext cx="11628582" cy="2554545"/>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latin typeface="Arial" panose="020B0604020202020204" pitchFamily="34" charset="0"/>
                <a:cs typeface="Arial" panose="020B0604020202020204" pitchFamily="34" charset="0"/>
              </a:rPr>
              <a:t>FLUBIO</a:t>
            </a:r>
            <a:r>
              <a:rPr lang="en-US" sz="2000" dirty="0">
                <a:latin typeface="Arial" panose="020B0604020202020204" pitchFamily="34" charset="0"/>
                <a:cs typeface="Arial" panose="020B0604020202020204" pitchFamily="34" charset="0"/>
              </a:rPr>
              <a:t> is under constant development by a very small but dedicated group.</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To reach the previous goals, we need your support.</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Everybody is welcome to contribute, and we are open to any collaboration. </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Also, we highly encourage you to break the solver. Do not forget to report the issue.</a:t>
            </a:r>
            <a:endParaRPr lang="en-US" sz="2000" b="1" dirty="0">
              <a:latin typeface="Arial" panose="020B0604020202020204" pitchFamily="34" charset="0"/>
              <a:cs typeface="Arial" panose="020B0604020202020204" pitchFamily="34" charset="0"/>
            </a:endParaRPr>
          </a:p>
          <a:p>
            <a:pPr marL="342900" indent="-34290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If you want to help us in improving </a:t>
            </a:r>
            <a:r>
              <a:rPr lang="en-US" sz="2000" b="1" dirty="0">
                <a:latin typeface="Arial" panose="020B0604020202020204" pitchFamily="34" charset="0"/>
                <a:cs typeface="Arial" panose="020B0604020202020204" pitchFamily="34" charset="0"/>
              </a:rPr>
              <a:t>FLUBIO </a:t>
            </a:r>
            <a:r>
              <a:rPr lang="en-US" sz="2000" dirty="0">
                <a:latin typeface="Arial" panose="020B0604020202020204" pitchFamily="34" charset="0"/>
                <a:cs typeface="Arial" panose="020B0604020202020204" pitchFamily="34" charset="0"/>
              </a:rPr>
              <a:t>or you are interested in joining the development team, please send an email to flubiopetsc@gmail.com. </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3" name="Titolo 1">
            <a:extLst>
              <a:ext uri="{FF2B5EF4-FFF2-40B4-BE49-F238E27FC236}">
                <a16:creationId xmlns:a16="http://schemas.microsoft.com/office/drawing/2014/main" id="{325EC06B-4F94-4227-823B-6CCB72B53EF3}"/>
              </a:ext>
            </a:extLst>
          </p:cNvPr>
          <p:cNvSpPr txBox="1">
            <a:spLocks/>
          </p:cNvSpPr>
          <p:nvPr/>
        </p:nvSpPr>
        <p:spPr>
          <a:xfrm>
            <a:off x="277091" y="63921"/>
            <a:ext cx="11628582" cy="830997"/>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4800" b="1" dirty="0">
                <a:latin typeface="Arial" panose="020B0604020202020204" pitchFamily="34" charset="0"/>
                <a:cs typeface="Arial" panose="020B0604020202020204" pitchFamily="34" charset="0"/>
              </a:rPr>
              <a:t>Help is needed and much appreciated</a:t>
            </a:r>
          </a:p>
        </p:txBody>
      </p:sp>
    </p:spTree>
    <p:extLst>
      <p:ext uri="{BB962C8B-B14F-4D97-AF65-F5344CB8AC3E}">
        <p14:creationId xmlns:p14="http://schemas.microsoft.com/office/powerpoint/2010/main" val="3290275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2382559"/>
            <a:ext cx="11628582" cy="2092881"/>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You can get the source code at the following link,</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hlinkClick r:id="rId3"/>
              </a:rPr>
              <a:t>https://gitlab.com/alie89/flubio-code-fvm</a:t>
            </a:r>
            <a:endParaRPr lang="en-US" sz="2000" dirty="0">
              <a:latin typeface="Arial" panose="020B0604020202020204" pitchFamily="34" charset="0"/>
              <a:cs typeface="Arial" panose="020B0604020202020204" pitchFamily="34" charset="0"/>
            </a:endParaRPr>
          </a:p>
          <a:p>
            <a:pPr algn="l">
              <a:lnSpc>
                <a:spcPct val="100000"/>
              </a:lnSpc>
              <a:spcBef>
                <a:spcPts val="600"/>
              </a:spcBef>
              <a:spcAft>
                <a:spcPts val="600"/>
              </a:spcAft>
              <a:buClr>
                <a:srgbClr val="E20067"/>
              </a:buClr>
            </a:pPr>
            <a:endParaRPr lang="en-US" sz="2000" dirty="0">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If you break the solver or find bugs, please report the issue using the issue tracker on the project's GitLab repository.</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3" name="Titolo 1">
            <a:extLst>
              <a:ext uri="{FF2B5EF4-FFF2-40B4-BE49-F238E27FC236}">
                <a16:creationId xmlns:a16="http://schemas.microsoft.com/office/drawing/2014/main" id="{9F615367-9AD1-4223-9B27-80E5A22E74BE}"/>
              </a:ext>
            </a:extLst>
          </p:cNvPr>
          <p:cNvSpPr txBox="1">
            <a:spLocks/>
          </p:cNvSpPr>
          <p:nvPr/>
        </p:nvSpPr>
        <p:spPr>
          <a:xfrm>
            <a:off x="277091" y="63921"/>
            <a:ext cx="11628582" cy="830997"/>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4800" b="1" dirty="0">
                <a:latin typeface="Arial" panose="020B0604020202020204" pitchFamily="34" charset="0"/>
                <a:cs typeface="Arial" panose="020B0604020202020204" pitchFamily="34" charset="0"/>
              </a:rPr>
              <a:t>Where can I get FLUBIO?</a:t>
            </a:r>
          </a:p>
        </p:txBody>
      </p:sp>
    </p:spTree>
    <p:extLst>
      <p:ext uri="{BB962C8B-B14F-4D97-AF65-F5344CB8AC3E}">
        <p14:creationId xmlns:p14="http://schemas.microsoft.com/office/powerpoint/2010/main" val="1040727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645920"/>
            <a:ext cx="11628582" cy="4093428"/>
          </a:xfrm>
        </p:spPr>
        <p:txBody>
          <a:bodyPr wrap="square">
            <a:spAutoFit/>
          </a:bodyPr>
          <a:lstStyle/>
          <a:p>
            <a:pPr marL="342900" indent="-34290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To find more information, visit </a:t>
            </a:r>
            <a:r>
              <a:rPr lang="en-US" sz="2000" b="1" dirty="0">
                <a:latin typeface="Arial" panose="020B0604020202020204" pitchFamily="34" charset="0"/>
                <a:cs typeface="Arial" panose="020B0604020202020204" pitchFamily="34" charset="0"/>
              </a:rPr>
              <a:t>FLUBIO</a:t>
            </a:r>
            <a:r>
              <a:rPr lang="en-US" sz="2000" dirty="0">
                <a:latin typeface="Arial" panose="020B0604020202020204" pitchFamily="34" charset="0"/>
                <a:cs typeface="Arial" panose="020B0604020202020204" pitchFamily="34" charset="0"/>
              </a:rPr>
              <a:t> website,</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hlinkClick r:id="rId3"/>
              </a:rPr>
              <a:t>https://flubiopetsc.github.io/flubiopetsc/</a:t>
            </a:r>
            <a:endParaRPr lang="en-US" sz="2000" dirty="0">
              <a:latin typeface="Arial" panose="020B0604020202020204" pitchFamily="34" charset="0"/>
              <a:cs typeface="Arial" panose="020B0604020202020204" pitchFamily="34" charset="0"/>
            </a:endParaRPr>
          </a:p>
          <a:p>
            <a:pPr marL="822960" lvl="1" indent="-365760" algn="l">
              <a:lnSpc>
                <a:spcPct val="100000"/>
              </a:lnSpc>
              <a:spcBef>
                <a:spcPts val="600"/>
              </a:spcBef>
              <a:spcAft>
                <a:spcPts val="600"/>
              </a:spcAft>
              <a:buClr>
                <a:srgbClr val="E20067"/>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To get started with </a:t>
            </a:r>
            <a:r>
              <a:rPr lang="en-US" sz="2000" b="1" dirty="0">
                <a:latin typeface="Arial" panose="020B0604020202020204" pitchFamily="34" charset="0"/>
                <a:cs typeface="Arial" panose="020B0604020202020204" pitchFamily="34" charset="0"/>
              </a:rPr>
              <a:t>FLUBIO</a:t>
            </a:r>
            <a:r>
              <a:rPr lang="en-US" sz="2000" dirty="0">
                <a:latin typeface="Arial" panose="020B0604020202020204" pitchFamily="34" charset="0"/>
                <a:cs typeface="Arial" panose="020B0604020202020204" pitchFamily="34" charset="0"/>
              </a:rPr>
              <a:t> and to get further information about how to use the solver; we invite you to read the tutorial manual, which comes with the source code and is located in the examples directory. </a:t>
            </a:r>
          </a:p>
          <a:p>
            <a:pPr marL="365760" indent="-365760" algn="l">
              <a:lnSpc>
                <a:spcPct val="100000"/>
              </a:lnSpc>
              <a:spcBef>
                <a:spcPts val="600"/>
              </a:spcBef>
              <a:spcAft>
                <a:spcPts val="600"/>
              </a:spcAft>
              <a:buClr>
                <a:srgbClr val="E20067"/>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You can also follow the link </a:t>
            </a:r>
            <a:r>
              <a:rPr lang="en-US" sz="2000" b="1" dirty="0">
                <a:latin typeface="Arial" panose="020B0604020202020204" pitchFamily="34" charset="0"/>
                <a:cs typeface="Arial" panose="020B0604020202020204" pitchFamily="34" charset="0"/>
              </a:rPr>
              <a:t>Getting started with FLUBIO</a:t>
            </a:r>
            <a:r>
              <a:rPr lang="en-US" sz="2000" dirty="0">
                <a:latin typeface="Arial" panose="020B0604020202020204" pitchFamily="34" charset="0"/>
                <a:cs typeface="Arial" panose="020B0604020202020204" pitchFamily="34" charset="0"/>
              </a:rPr>
              <a:t>. At this link, you will find many video tutorials.</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hlinkClick r:id="rId4"/>
              </a:rPr>
              <a:t>https://flubiopetsc.github.io/flubiopetsc/getting_started.html</a:t>
            </a:r>
            <a:r>
              <a:rPr lang="en-US" sz="20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3" name="Titolo 1">
            <a:extLst>
              <a:ext uri="{FF2B5EF4-FFF2-40B4-BE49-F238E27FC236}">
                <a16:creationId xmlns:a16="http://schemas.microsoft.com/office/drawing/2014/main" id="{325EC06B-4F94-4227-823B-6CCB72B53EF3}"/>
              </a:ext>
            </a:extLst>
          </p:cNvPr>
          <p:cNvSpPr txBox="1">
            <a:spLocks/>
          </p:cNvSpPr>
          <p:nvPr/>
        </p:nvSpPr>
        <p:spPr>
          <a:xfrm>
            <a:off x="277091" y="63921"/>
            <a:ext cx="11628582" cy="830997"/>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4800" b="1" dirty="0">
                <a:latin typeface="Arial" panose="020B0604020202020204" pitchFamily="34" charset="0"/>
                <a:cs typeface="Arial" panose="020B0604020202020204" pitchFamily="34" charset="0"/>
              </a:rPr>
              <a:t>Where can I get more information?</a:t>
            </a:r>
          </a:p>
        </p:txBody>
      </p:sp>
    </p:spTree>
    <p:extLst>
      <p:ext uri="{BB962C8B-B14F-4D97-AF65-F5344CB8AC3E}">
        <p14:creationId xmlns:p14="http://schemas.microsoft.com/office/powerpoint/2010/main" val="1707020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2468880"/>
            <a:ext cx="11628582" cy="2400657"/>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E. Alinovi, J. Guerrero, “FLUBIO – An unstructured, parallel, finite-volume based Navier-Stokes and convection-diffusion like equations solver for teaching and research purposes,” SoftwareX, Volume 13, January 2021, 100655. </a:t>
            </a:r>
            <a:r>
              <a:rPr lang="en-US" sz="2000" dirty="0">
                <a:latin typeface="Arial" panose="020B0604020202020204" pitchFamily="34" charset="0"/>
                <a:cs typeface="Arial" panose="020B0604020202020204" pitchFamily="34" charset="0"/>
                <a:hlinkClick r:id="rId3"/>
              </a:rPr>
              <a:t>https://doi.org/10.1016/j.softx.2020.100655</a:t>
            </a:r>
            <a:endParaRPr lang="en-US" sz="2000" dirty="0">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Permanent link to the publication (open access)</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hlinkClick r:id="rId4"/>
              </a:rPr>
              <a:t>https://www.sciencedirect.com/science/article/pii/S235271102030368X</a:t>
            </a:r>
            <a:r>
              <a:rPr lang="en-US" sz="20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How to cite FLUBIO?</a:t>
            </a:r>
          </a:p>
        </p:txBody>
      </p:sp>
    </p:spTree>
    <p:extLst>
      <p:ext uri="{BB962C8B-B14F-4D97-AF65-F5344CB8AC3E}">
        <p14:creationId xmlns:p14="http://schemas.microsoft.com/office/powerpoint/2010/main" val="852601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3684C3C-5E89-426C-B820-A1108A2861D2}"/>
              </a:ext>
            </a:extLst>
          </p:cNvPr>
          <p:cNvSpPr/>
          <p:nvPr/>
        </p:nvSpPr>
        <p:spPr>
          <a:xfrm>
            <a:off x="0" y="1665765"/>
            <a:ext cx="12192000" cy="3461490"/>
          </a:xfrm>
          <a:prstGeom prst="rect">
            <a:avLst/>
          </a:prstGeom>
          <a:solidFill>
            <a:srgbClr val="404040">
              <a:alpha val="1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0" y="2704012"/>
            <a:ext cx="12192000" cy="1015663"/>
          </a:xfrm>
        </p:spPr>
        <p:txBody>
          <a:bodyPr wrap="square">
            <a:spAutoFit/>
          </a:bodyPr>
          <a:lstStyle/>
          <a:p>
            <a:pPr>
              <a:lnSpc>
                <a:spcPct val="100000"/>
              </a:lnSpc>
            </a:pPr>
            <a:r>
              <a:rPr lang="it-IT" b="1" dirty="0">
                <a:latin typeface="Arial" panose="020B0604020202020204" pitchFamily="34" charset="0"/>
                <a:cs typeface="Arial" panose="020B0604020202020204" pitchFamily="34" charset="0"/>
              </a:rPr>
              <a:t>Live demonstration</a:t>
            </a:r>
          </a:p>
        </p:txBody>
      </p:sp>
    </p:spTree>
    <p:extLst>
      <p:ext uri="{BB962C8B-B14F-4D97-AF65-F5344CB8AC3E}">
        <p14:creationId xmlns:p14="http://schemas.microsoft.com/office/powerpoint/2010/main" val="92059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6AA70-A52E-4D25-8187-315FB332D344}"/>
              </a:ext>
            </a:extLst>
          </p:cNvPr>
          <p:cNvSpPr>
            <a:spLocks noGrp="1"/>
          </p:cNvSpPr>
          <p:nvPr>
            <p:ph type="ctrTitle"/>
          </p:nvPr>
        </p:nvSpPr>
        <p:spPr>
          <a:xfrm>
            <a:off x="277091" y="1192158"/>
            <a:ext cx="11628582" cy="1569660"/>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What about the name of the solver? </a:t>
            </a:r>
            <a:br>
              <a:rPr lang="it-IT" sz="4800" b="1" dirty="0">
                <a:latin typeface="Arial" panose="020B0604020202020204" pitchFamily="34" charset="0"/>
                <a:cs typeface="Arial" panose="020B0604020202020204" pitchFamily="34" charset="0"/>
              </a:rPr>
            </a:br>
            <a:r>
              <a:rPr lang="it-IT" sz="4800" b="1" dirty="0">
                <a:latin typeface="Arial" panose="020B0604020202020204" pitchFamily="34" charset="0"/>
                <a:cs typeface="Arial" panose="020B0604020202020204" pitchFamily="34" charset="0"/>
              </a:rPr>
              <a:t>Why FLUBIO-PETSC?</a:t>
            </a:r>
          </a:p>
        </p:txBody>
      </p:sp>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3278770"/>
            <a:ext cx="11628582" cy="2246769"/>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b="0" dirty="0">
                <a:effectLst/>
                <a:latin typeface="Arial" panose="020B0604020202020204" pitchFamily="34" charset="0"/>
                <a:cs typeface="Arial" panose="020B0604020202020204" pitchFamily="34" charset="0"/>
              </a:rPr>
              <a:t>Homage to our </a:t>
            </a:r>
            <a:r>
              <a:rPr lang="en-US" dirty="0">
                <a:latin typeface="Arial" panose="020B0604020202020204" pitchFamily="34" charset="0"/>
                <a:cs typeface="Arial" panose="020B0604020202020204" pitchFamily="34" charset="0"/>
              </a:rPr>
              <a:t>old</a:t>
            </a:r>
            <a:r>
              <a:rPr lang="en-US" b="0" dirty="0">
                <a:effectLst/>
                <a:latin typeface="Arial" panose="020B0604020202020204" pitchFamily="34" charset="0"/>
                <a:cs typeface="Arial" panose="020B0604020202020204" pitchFamily="34" charset="0"/>
              </a:rPr>
              <a:t> research group </a:t>
            </a:r>
            <a:r>
              <a:rPr lang="en-US" b="1" dirty="0">
                <a:effectLst/>
                <a:latin typeface="Arial" panose="020B0604020202020204" pitchFamily="34" charset="0"/>
                <a:cs typeface="Arial" panose="020B0604020202020204" pitchFamily="34" charset="0"/>
              </a:rPr>
              <a:t>FLUBIO</a:t>
            </a:r>
            <a:r>
              <a:rPr lang="en-US" b="0" dirty="0">
                <a:effectLst/>
                <a:latin typeface="Arial" panose="020B0604020202020204" pitchFamily="34" charset="0"/>
                <a:cs typeface="Arial" panose="020B0604020202020204" pitchFamily="34" charset="0"/>
              </a:rPr>
              <a:t> at the University of Genoa. </a:t>
            </a:r>
            <a:endParaRPr lang="en-US" b="1" dirty="0">
              <a:effectLst/>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dirty="0">
                <a:latin typeface="Arial" panose="020B0604020202020204" pitchFamily="34" charset="0"/>
                <a:cs typeface="Arial" panose="020B0604020202020204" pitchFamily="34" charset="0"/>
              </a:rPr>
              <a:t>The word </a:t>
            </a:r>
            <a:r>
              <a:rPr lang="en-US" b="1" dirty="0">
                <a:latin typeface="Arial" panose="020B0604020202020204" pitchFamily="34" charset="0"/>
                <a:cs typeface="Arial" panose="020B0604020202020204" pitchFamily="34" charset="0"/>
              </a:rPr>
              <a:t>FLUBIO</a:t>
            </a:r>
            <a:r>
              <a:rPr lang="en-US" dirty="0">
                <a:latin typeface="Arial" panose="020B0604020202020204" pitchFamily="34" charset="0"/>
                <a:cs typeface="Arial" panose="020B0604020202020204" pitchFamily="34" charset="0"/>
              </a:rPr>
              <a:t> is a portmanteau of the word FLUVIO (river in Italian) and the prefix BIO (as in </a:t>
            </a:r>
            <a:r>
              <a:rPr lang="en-US" b="1" dirty="0">
                <a:latin typeface="Arial" panose="020B0604020202020204" pitchFamily="34" charset="0"/>
                <a:cs typeface="Arial" panose="020B0604020202020204" pitchFamily="34" charset="0"/>
              </a:rPr>
              <a:t>bio</a:t>
            </a:r>
            <a:r>
              <a:rPr lang="en-US" dirty="0">
                <a:latin typeface="Arial" panose="020B0604020202020204" pitchFamily="34" charset="0"/>
                <a:cs typeface="Arial" panose="020B0604020202020204" pitchFamily="34" charset="0"/>
              </a:rPr>
              <a:t>mimetics, </a:t>
            </a:r>
            <a:r>
              <a:rPr lang="en-US" b="1" dirty="0">
                <a:latin typeface="Arial" panose="020B0604020202020204" pitchFamily="34" charset="0"/>
                <a:cs typeface="Arial" panose="020B0604020202020204" pitchFamily="34" charset="0"/>
              </a:rPr>
              <a:t>bio</a:t>
            </a:r>
            <a:r>
              <a:rPr lang="en-US" dirty="0">
                <a:latin typeface="Arial" panose="020B0604020202020204" pitchFamily="34" charset="0"/>
                <a:cs typeface="Arial" panose="020B0604020202020204" pitchFamily="34" charset="0"/>
              </a:rPr>
              <a:t>logical, </a:t>
            </a:r>
            <a:r>
              <a:rPr lang="en-US" b="1" dirty="0">
                <a:latin typeface="Arial" panose="020B0604020202020204" pitchFamily="34" charset="0"/>
                <a:cs typeface="Arial" panose="020B0604020202020204" pitchFamily="34" charset="0"/>
              </a:rPr>
              <a:t>bio</a:t>
            </a:r>
            <a:r>
              <a:rPr lang="en-US" dirty="0">
                <a:latin typeface="Arial" panose="020B0604020202020204" pitchFamily="34" charset="0"/>
                <a:cs typeface="Arial" panose="020B0604020202020204" pitchFamily="34" charset="0"/>
              </a:rPr>
              <a:t>inspiration).</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dirty="0">
                <a:effectLst/>
                <a:latin typeface="Arial" panose="020B0604020202020204" pitchFamily="34" charset="0"/>
                <a:cs typeface="Arial" panose="020B0604020202020204" pitchFamily="34" charset="0"/>
              </a:rPr>
              <a:t>And it is </a:t>
            </a:r>
            <a:r>
              <a:rPr lang="en-US" b="1" dirty="0">
                <a:effectLst/>
                <a:latin typeface="Arial" panose="020B0604020202020204" pitchFamily="34" charset="0"/>
                <a:cs typeface="Arial" panose="020B0604020202020204" pitchFamily="34" charset="0"/>
              </a:rPr>
              <a:t>FLUBIO-PETSC</a:t>
            </a:r>
            <a:r>
              <a:rPr lang="en-US" dirty="0">
                <a:effectLst/>
                <a:latin typeface="Arial" panose="020B0604020202020204" pitchFamily="34" charset="0"/>
                <a:cs typeface="Arial" panose="020B0604020202020204" pitchFamily="34" charset="0"/>
              </a:rPr>
              <a:t>, because we leverage the high-performance library </a:t>
            </a:r>
            <a:r>
              <a:rPr lang="en-US" b="1" dirty="0">
                <a:effectLst/>
                <a:latin typeface="Arial" panose="020B0604020202020204" pitchFamily="34" charset="0"/>
                <a:cs typeface="Arial" panose="020B0604020202020204" pitchFamily="34" charset="0"/>
              </a:rPr>
              <a:t>PETSC</a:t>
            </a:r>
            <a:r>
              <a:rPr lang="en-US" dirty="0">
                <a:effectLst/>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Tree>
    <p:extLst>
      <p:ext uri="{BB962C8B-B14F-4D97-AF65-F5344CB8AC3E}">
        <p14:creationId xmlns:p14="http://schemas.microsoft.com/office/powerpoint/2010/main" val="238205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097280"/>
            <a:ext cx="11628582" cy="5478423"/>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effectLst/>
                <a:latin typeface="Arial" panose="020B0604020202020204" pitchFamily="34" charset="0"/>
                <a:cs typeface="Arial" panose="020B0604020202020204" pitchFamily="34" charset="0"/>
              </a:rPr>
              <a:t>FLUBIO</a:t>
            </a:r>
            <a:r>
              <a:rPr lang="en-US" sz="2000" b="0" dirty="0">
                <a:effectLst/>
                <a:latin typeface="Arial" panose="020B0604020202020204" pitchFamily="34" charset="0"/>
                <a:cs typeface="Arial" panose="020B0604020202020204" pitchFamily="34" charset="0"/>
              </a:rPr>
              <a:t> is an unstructured, parallel, finite-volume method based solver.</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effectLst/>
                <a:latin typeface="Arial" panose="020B0604020202020204" pitchFamily="34" charset="0"/>
                <a:cs typeface="Arial" panose="020B0604020202020204" pitchFamily="34" charset="0"/>
              </a:rPr>
              <a:t>FLUBIO</a:t>
            </a:r>
            <a:r>
              <a:rPr lang="en-US" sz="2000" b="0" dirty="0">
                <a:effectLst/>
                <a:latin typeface="Arial" panose="020B0604020202020204" pitchFamily="34" charset="0"/>
                <a:cs typeface="Arial" panose="020B0604020202020204" pitchFamily="34" charset="0"/>
              </a:rPr>
              <a:t> can deal with 1D, 2D, and 3D domains. </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effectLst/>
                <a:latin typeface="Arial" panose="020B0604020202020204" pitchFamily="34" charset="0"/>
                <a:cs typeface="Arial" panose="020B0604020202020204" pitchFamily="34" charset="0"/>
              </a:rPr>
              <a:t>FLUBIO</a:t>
            </a:r>
            <a:r>
              <a:rPr lang="en-US" sz="2000" b="0" dirty="0">
                <a:effectLst/>
                <a:latin typeface="Arial" panose="020B0604020202020204" pitchFamily="34" charset="0"/>
                <a:cs typeface="Arial" panose="020B0604020202020204" pitchFamily="34" charset="0"/>
              </a:rPr>
              <a:t> is targeted to solve the Navier-Stokes equations and convection-diffusion like equations.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effectLst/>
                <a:latin typeface="Arial" panose="020B0604020202020204" pitchFamily="34" charset="0"/>
                <a:cs typeface="Arial" panose="020B0604020202020204" pitchFamily="34" charset="0"/>
              </a:rPr>
              <a:t>FLUBIO</a:t>
            </a:r>
            <a:r>
              <a:rPr lang="en-US" sz="2000" dirty="0">
                <a:effectLst/>
                <a:latin typeface="Arial" panose="020B0604020202020204" pitchFamily="34" charset="0"/>
                <a:cs typeface="Arial" panose="020B0604020202020204" pitchFamily="34" charset="0"/>
              </a:rPr>
              <a:t> is written </a:t>
            </a:r>
            <a:r>
              <a:rPr lang="en-US" sz="2000" dirty="0">
                <a:latin typeface="Arial" panose="020B0604020202020204" pitchFamily="34" charset="0"/>
                <a:cs typeface="Arial" panose="020B0604020202020204" pitchFamily="34" charset="0"/>
              </a:rPr>
              <a:t>using </a:t>
            </a:r>
            <a:r>
              <a:rPr lang="en-US" sz="2000" dirty="0">
                <a:effectLst/>
                <a:latin typeface="Arial" panose="020B0604020202020204" pitchFamily="34" charset="0"/>
                <a:cs typeface="Arial" panose="020B0604020202020204" pitchFamily="34" charset="0"/>
              </a:rPr>
              <a:t>modern Fortran (2003+ standard).</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effectLst/>
                <a:latin typeface="Arial" panose="020B0604020202020204" pitchFamily="34" charset="0"/>
                <a:cs typeface="Arial" panose="020B0604020202020204" pitchFamily="34" charset="0"/>
              </a:rPr>
              <a:t>FLUBIO</a:t>
            </a:r>
            <a:r>
              <a:rPr lang="en-US" sz="2000" b="0" dirty="0">
                <a:effectLst/>
                <a:latin typeface="Arial" panose="020B0604020202020204" pitchFamily="34" charset="0"/>
                <a:cs typeface="Arial" panose="020B0604020202020204" pitchFamily="34" charset="0"/>
              </a:rPr>
              <a:t> is object-oriented and allows for code re-use and code extensions.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effectLst/>
                <a:latin typeface="Arial" panose="020B0604020202020204" pitchFamily="34" charset="0"/>
                <a:cs typeface="Arial" panose="020B0604020202020204" pitchFamily="34" charset="0"/>
              </a:rPr>
              <a:t>FLUBIO</a:t>
            </a:r>
            <a:r>
              <a:rPr lang="en-US" sz="2000" b="0" dirty="0">
                <a:effectLst/>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comes with</a:t>
            </a:r>
            <a:r>
              <a:rPr lang="en-US" sz="2000" b="0" dirty="0">
                <a:effectLst/>
                <a:latin typeface="Arial" panose="020B0604020202020204" pitchFamily="34" charset="0"/>
                <a:cs typeface="Arial" panose="020B0604020202020204" pitchFamily="34" charset="0"/>
              </a:rPr>
              <a:t> a collection of modules containing the numerical operations commonly found during the discretization of the governing equations using the Finite Volume Method (FVM).</a:t>
            </a:r>
            <a:endParaRPr lang="en-US" sz="2000" dirty="0">
              <a:effectLst/>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effectLst/>
                <a:latin typeface="Arial" panose="020B0604020202020204" pitchFamily="34" charset="0"/>
                <a:cs typeface="Arial" panose="020B0604020202020204" pitchFamily="34" charset="0"/>
              </a:rPr>
              <a:t>FLUBIO</a:t>
            </a:r>
            <a:r>
              <a:rPr lang="en-US" sz="2000" b="0" dirty="0">
                <a:effectLst/>
                <a:latin typeface="Arial" panose="020B0604020202020204" pitchFamily="34" charset="0"/>
                <a:cs typeface="Arial" panose="020B0604020202020204" pitchFamily="34" charset="0"/>
              </a:rPr>
              <a:t> uses a coding standard to promote clarity and understandability. It makes wide use of comments.</a:t>
            </a:r>
            <a:endParaRPr lang="en-US" sz="2000" dirty="0">
              <a:effectLst/>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effectLst/>
                <a:latin typeface="Arial" panose="020B0604020202020204" pitchFamily="34" charset="0"/>
                <a:cs typeface="Arial" panose="020B0604020202020204" pitchFamily="34" charset="0"/>
              </a:rPr>
              <a:t>FLUBIO</a:t>
            </a:r>
            <a:r>
              <a:rPr lang="en-US" sz="2000" b="0" dirty="0">
                <a:effectLst/>
                <a:latin typeface="Arial" panose="020B0604020202020204" pitchFamily="34" charset="0"/>
                <a:cs typeface="Arial" panose="020B0604020202020204" pitchFamily="34" charset="0"/>
              </a:rPr>
              <a:t> is targeted at students</a:t>
            </a:r>
            <a:r>
              <a:rPr lang="en-US" sz="2000" dirty="0">
                <a:latin typeface="Arial" panose="020B0604020202020204" pitchFamily="34" charset="0"/>
                <a:cs typeface="Arial" panose="020B0604020202020204" pitchFamily="34" charset="0"/>
              </a:rPr>
              <a:t>, </a:t>
            </a:r>
            <a:r>
              <a:rPr lang="en-US" sz="2000" b="0" dirty="0">
                <a:effectLst/>
                <a:latin typeface="Arial" panose="020B0604020202020204" pitchFamily="34" charset="0"/>
                <a:cs typeface="Arial" panose="020B0604020202020204" pitchFamily="34" charset="0"/>
              </a:rPr>
              <a:t>academics, and practitioners willing to understand the general theory behind modern CFD solution methods and discretization techniques.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At the same time, </a:t>
            </a:r>
            <a:r>
              <a:rPr lang="en-US" sz="2000" b="1" dirty="0">
                <a:latin typeface="Arial" panose="020B0604020202020204" pitchFamily="34" charset="0"/>
                <a:cs typeface="Arial" panose="020B0604020202020204" pitchFamily="34" charset="0"/>
              </a:rPr>
              <a:t>FLUBIO</a:t>
            </a:r>
            <a:r>
              <a:rPr lang="en-US" sz="2000" dirty="0">
                <a:latin typeface="Arial" panose="020B0604020202020204" pitchFamily="34" charset="0"/>
                <a:cs typeface="Arial" panose="020B0604020202020204" pitchFamily="34" charset="0"/>
              </a:rPr>
              <a:t> is general and capable enough to deal with complex problems.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0" dirty="0">
                <a:effectLst/>
                <a:latin typeface="Arial" panose="020B0604020202020204" pitchFamily="34" charset="0"/>
                <a:cs typeface="Arial" panose="020B0604020202020204" pitchFamily="34" charset="0"/>
              </a:rPr>
              <a:t>And most important, it is open-source.</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What is FLUBIO? – General description</a:t>
            </a:r>
          </a:p>
        </p:txBody>
      </p:sp>
    </p:spTree>
    <p:extLst>
      <p:ext uri="{BB962C8B-B14F-4D97-AF65-F5344CB8AC3E}">
        <p14:creationId xmlns:p14="http://schemas.microsoft.com/office/powerpoint/2010/main" val="362594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097280"/>
            <a:ext cx="11628582" cy="5170646"/>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First of all, it is under development by a very small group of two people (as of March 2021)</a:t>
            </a:r>
            <a:r>
              <a:rPr lang="en-US" sz="2000" dirty="0">
                <a:latin typeface="Arial" panose="020B0604020202020204" pitchFamily="34" charset="0"/>
                <a:cs typeface="Arial" panose="020B0604020202020204" pitchFamily="34" charset="0"/>
              </a:rPr>
              <a:t>; therefore, do</a:t>
            </a:r>
            <a:r>
              <a:rPr lang="en-US" sz="2000" b="1" dirty="0">
                <a:latin typeface="Arial" panose="020B0604020202020204" pitchFamily="34" charset="0"/>
                <a:cs typeface="Arial" panose="020B0604020202020204" pitchFamily="34" charset="0"/>
              </a:rPr>
              <a:t> not </a:t>
            </a:r>
            <a:r>
              <a:rPr lang="en-US" sz="2000" dirty="0">
                <a:latin typeface="Arial" panose="020B0604020202020204" pitchFamily="34" charset="0"/>
                <a:cs typeface="Arial" panose="020B0604020202020204" pitchFamily="34" charset="0"/>
              </a:rPr>
              <a:t>expect rapid development times.</a:t>
            </a:r>
            <a:endParaRPr lang="en-US" sz="2000" dirty="0">
              <a:effectLst/>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Many things are</a:t>
            </a:r>
            <a:r>
              <a:rPr lang="en-US" sz="2000" b="1" dirty="0">
                <a:latin typeface="Arial" panose="020B0604020202020204" pitchFamily="34" charset="0"/>
                <a:cs typeface="Arial" panose="020B0604020202020204" pitchFamily="34" charset="0"/>
              </a:rPr>
              <a:t> not </a:t>
            </a:r>
            <a:r>
              <a:rPr lang="en-US" sz="2000" dirty="0">
                <a:latin typeface="Arial" panose="020B0604020202020204" pitchFamily="34" charset="0"/>
                <a:cs typeface="Arial" panose="020B0604020202020204" pitchFamily="34" charset="0"/>
              </a:rPr>
              <a:t>present at the moment, but there is always a way around the problems. To name a few missing features:</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Meshing capabilities. </a:t>
            </a:r>
            <a:endParaRPr lang="en-US" sz="2000" dirty="0">
              <a:latin typeface="Arial" panose="020B0604020202020204" pitchFamily="34" charset="0"/>
              <a:cs typeface="Arial" panose="020B0604020202020204" pitchFamily="34" charset="0"/>
            </a:endParaRP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E</a:t>
            </a:r>
            <a:r>
              <a:rPr lang="en-US" sz="2000" dirty="0">
                <a:effectLst/>
                <a:latin typeface="Arial" panose="020B0604020202020204" pitchFamily="34" charset="0"/>
                <a:cs typeface="Arial" panose="020B0604020202020204" pitchFamily="34" charset="0"/>
              </a:rPr>
              <a:t>xtended sampling capabilities</a:t>
            </a:r>
            <a:r>
              <a:rPr lang="en-US" sz="2000" dirty="0">
                <a:latin typeface="Arial" panose="020B0604020202020204" pitchFamily="34" charset="0"/>
                <a:cs typeface="Arial" panose="020B0604020202020204" pitchFamily="34" charset="0"/>
              </a:rPr>
              <a:t>.</a:t>
            </a:r>
            <a:r>
              <a:rPr lang="en-US" sz="2000" dirty="0">
                <a:effectLst/>
                <a:latin typeface="Arial" panose="020B0604020202020204" pitchFamily="34" charset="0"/>
                <a:cs typeface="Arial" panose="020B0604020202020204" pitchFamily="34" charset="0"/>
              </a:rPr>
              <a:t> </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Many monitors and on-the-fly post-processing. </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Support to hanging nodes. </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Support to post-process polyhedral cells.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latin typeface="Arial" panose="020B0604020202020204" pitchFamily="34" charset="0"/>
                <a:cs typeface="Arial" panose="020B0604020202020204" pitchFamily="34" charset="0"/>
              </a:rPr>
              <a:t>FLUBIO</a:t>
            </a:r>
            <a:r>
              <a:rPr lang="en-US" sz="2000" dirty="0">
                <a:latin typeface="Arial" panose="020B0604020202020204" pitchFamily="34" charset="0"/>
                <a:cs typeface="Arial" panose="020B0604020202020204" pitchFamily="34" charset="0"/>
              </a:rPr>
              <a:t> is </a:t>
            </a:r>
            <a:r>
              <a:rPr lang="en-US" sz="20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bug-free. </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It may </a:t>
            </a:r>
            <a:r>
              <a:rPr lang="en-US" sz="20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be the right tool for you.</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It is </a:t>
            </a:r>
            <a:r>
              <a:rPr lang="en-US" sz="20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a silver bullet.</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What is NOT FLUBIO? – Disclaimer </a:t>
            </a:r>
          </a:p>
        </p:txBody>
      </p:sp>
    </p:spTree>
    <p:extLst>
      <p:ext uri="{BB962C8B-B14F-4D97-AF65-F5344CB8AC3E}">
        <p14:creationId xmlns:p14="http://schemas.microsoft.com/office/powerpoint/2010/main" val="178706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097280"/>
            <a:ext cx="11628582" cy="5324535"/>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It is </a:t>
            </a:r>
            <a:r>
              <a:rPr lang="en-US" sz="2000" b="1" dirty="0">
                <a:effectLst/>
                <a:latin typeface="Arial" panose="020B0604020202020204" pitchFamily="34" charset="0"/>
                <a:cs typeface="Arial" panose="020B0604020202020204" pitchFamily="34" charset="0"/>
              </a:rPr>
              <a:t>not</a:t>
            </a:r>
            <a:r>
              <a:rPr lang="en-US" sz="2000" dirty="0">
                <a:effectLst/>
                <a:latin typeface="Arial" panose="020B0604020202020204" pitchFamily="34" charset="0"/>
                <a:cs typeface="Arial" panose="020B0604020202020204" pitchFamily="34" charset="0"/>
              </a:rPr>
              <a:t> a GUI-based solver; therefore, it has a steep learning curve.</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But we have plans for a GUI and a cloud-based interface. </a:t>
            </a:r>
            <a:endParaRPr lang="en-US" sz="2000" dirty="0">
              <a:effectLst/>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It is </a:t>
            </a:r>
            <a:r>
              <a:rPr lang="en-US" sz="20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a solver for the absolute beginner.</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To start using </a:t>
            </a:r>
            <a:r>
              <a:rPr lang="en-US" sz="2000" b="1" dirty="0">
                <a:latin typeface="Arial" panose="020B0604020202020204" pitchFamily="34" charset="0"/>
                <a:cs typeface="Arial" panose="020B0604020202020204" pitchFamily="34" charset="0"/>
              </a:rPr>
              <a:t>FLUBIO</a:t>
            </a:r>
            <a:r>
              <a:rPr lang="en-US" sz="2000" dirty="0">
                <a:latin typeface="Arial" panose="020B0604020202020204" pitchFamily="34" charset="0"/>
                <a:cs typeface="Arial" panose="020B0604020202020204" pitchFamily="34" charset="0"/>
              </a:rPr>
              <a:t>, you need to be a little bit familiar with the FVM method.</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You also need to have a minimal exposure </a:t>
            </a:r>
            <a:r>
              <a:rPr lang="en-US" sz="2000" dirty="0">
                <a:latin typeface="Arial" panose="020B0604020202020204" pitchFamily="34" charset="0"/>
                <a:cs typeface="Arial" panose="020B0604020202020204" pitchFamily="34" charset="0"/>
              </a:rPr>
              <a:t>to the </a:t>
            </a:r>
            <a:r>
              <a:rPr lang="en-US" sz="2000" dirty="0">
                <a:effectLst/>
                <a:latin typeface="Arial" panose="020B0604020202020204" pitchFamily="34" charset="0"/>
                <a:cs typeface="Arial" panose="020B0604020202020204" pitchFamily="34" charset="0"/>
              </a:rPr>
              <a:t>Linux OS and JSON file format.</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b="1" dirty="0">
                <a:latin typeface="Arial" panose="020B0604020202020204" pitchFamily="34" charset="0"/>
                <a:cs typeface="Arial" panose="020B0604020202020204" pitchFamily="34" charset="0"/>
              </a:rPr>
              <a:t>FLUBIO</a:t>
            </a:r>
            <a:r>
              <a:rPr lang="en-US" sz="2000" dirty="0">
                <a:latin typeface="Arial" panose="020B0604020202020204" pitchFamily="34" charset="0"/>
                <a:cs typeface="Arial" panose="020B0604020202020204" pitchFamily="34" charset="0"/>
              </a:rPr>
              <a:t> is </a:t>
            </a:r>
            <a:r>
              <a:rPr lang="en-US" sz="20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a high-level programming environment, at least for the moment.</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Do </a:t>
            </a:r>
            <a:r>
              <a:rPr lang="en-US" sz="20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expect to start to do your own developments right ahead.</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To start developing in </a:t>
            </a:r>
            <a:r>
              <a:rPr lang="en-US" sz="2000" b="1" dirty="0">
                <a:latin typeface="Arial" panose="020B0604020202020204" pitchFamily="34" charset="0"/>
                <a:cs typeface="Arial" panose="020B0604020202020204" pitchFamily="34" charset="0"/>
              </a:rPr>
              <a:t>FLUBIO</a:t>
            </a:r>
            <a:r>
              <a:rPr lang="en-US" sz="2000" dirty="0">
                <a:latin typeface="Arial" panose="020B0604020202020204" pitchFamily="34" charset="0"/>
                <a:cs typeface="Arial" panose="020B0604020202020204" pitchFamily="34" charset="0"/>
              </a:rPr>
              <a:t>, you need to have some FORTRAN working knowledge.</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You will also need to get familiar with the API.</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As a research-academic software, it is very experimental, it is </a:t>
            </a:r>
            <a:r>
              <a:rPr lang="en-US" sz="2000" b="1" dirty="0">
                <a:effectLst/>
                <a:latin typeface="Arial" panose="020B0604020202020204" pitchFamily="34" charset="0"/>
                <a:cs typeface="Arial" panose="020B0604020202020204" pitchFamily="34" charset="0"/>
              </a:rPr>
              <a:t>not</a:t>
            </a:r>
            <a:r>
              <a:rPr lang="en-US" sz="2000" dirty="0">
                <a:effectLst/>
                <a:latin typeface="Arial" panose="020B0604020202020204" pitchFamily="34" charset="0"/>
                <a:cs typeface="Arial" panose="020B0604020202020204" pitchFamily="34" charset="0"/>
              </a:rPr>
              <a:t> very stable.</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But on the positive side, we have had the opportunity to experiment with many crazy concepts.</a:t>
            </a:r>
            <a:endParaRPr lang="en-US" sz="2000" dirty="0">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What is NOT FLUBIO? – Disclaimer </a:t>
            </a:r>
          </a:p>
        </p:txBody>
      </p:sp>
    </p:spTree>
    <p:extLst>
      <p:ext uri="{BB962C8B-B14F-4D97-AF65-F5344CB8AC3E}">
        <p14:creationId xmlns:p14="http://schemas.microsoft.com/office/powerpoint/2010/main" val="255109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097280"/>
            <a:ext cx="11628582" cy="4862870"/>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Collocated (cell-centered) finite volume method solver.</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It uses unstructured meshes. </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It supports the following cell types: </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Triangle and quad cells in 2D.</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Tetrahedral, hexahedral, prismatic, and pyramid cells in 3D. </a:t>
            </a:r>
            <a:endParaRPr lang="en-US" dirty="0">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The governing equations can be discretized </a:t>
            </a:r>
            <a:r>
              <a:rPr lang="en-US" sz="2000" dirty="0">
                <a:effectLst/>
                <a:latin typeface="Arial" panose="020B0604020202020204" pitchFamily="34" charset="0"/>
                <a:cs typeface="Arial" panose="020B0604020202020204" pitchFamily="34" charset="0"/>
              </a:rPr>
              <a:t>on a term-by-term basis. </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a:cs typeface="Arial"/>
              </a:rPr>
              <a:t>Many discretization schemes available for the time derivative, gradient terms, diffusive terms and convective terms appearing in the governing equations.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a:cs typeface="Arial"/>
              </a:rPr>
              <a:t>It comes with many high-resolution methods.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a:cs typeface="Arial"/>
              </a:rPr>
              <a:t>Overall second-order accuracy in space and time. </a:t>
            </a:r>
            <a:endParaRPr lang="en-US" sz="2000" dirty="0">
              <a:effectLst/>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To enforce the monotonicity principle, slope limiters are implemented.</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FLUBIO under the hood</a:t>
            </a:r>
          </a:p>
        </p:txBody>
      </p:sp>
    </p:spTree>
    <p:extLst>
      <p:ext uri="{BB962C8B-B14F-4D97-AF65-F5344CB8AC3E}">
        <p14:creationId xmlns:p14="http://schemas.microsoft.com/office/powerpoint/2010/main" val="86709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097280"/>
            <a:ext cx="11628582" cy="4555093"/>
          </a:xfrm>
        </p:spPr>
        <p:txBody>
          <a:bodyPr wrap="square">
            <a:spAutoFit/>
          </a:bodyPr>
          <a:lstStyle/>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Pressure-velocity coupling is achieved via segregated solvers using the following methods,</a:t>
            </a:r>
          </a:p>
          <a:p>
            <a:pPr marL="1280160" lvl="2" indent="-365760" algn="l">
              <a:lnSpc>
                <a:spcPct val="100000"/>
              </a:lnSpc>
              <a:spcBef>
                <a:spcPts val="600"/>
              </a:spcBef>
              <a:spcAft>
                <a:spcPts val="600"/>
              </a:spcAft>
              <a:buClr>
                <a:srgbClr val="E20067"/>
              </a:buClr>
              <a:buFont typeface="Arial" panose="020B0604020202020204" pitchFamily="34" charset="0"/>
              <a:buChar char="•"/>
            </a:pPr>
            <a:r>
              <a:rPr lang="en-US" sz="2000" b="1" dirty="0">
                <a:latin typeface="Arial" panose="020B0604020202020204" pitchFamily="34" charset="0"/>
                <a:cs typeface="Arial" panose="020B0604020202020204" pitchFamily="34" charset="0"/>
              </a:rPr>
              <a:t>SIMPLE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SIMPLEC</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PISO</a:t>
            </a:r>
            <a:r>
              <a:rPr lang="en-US" sz="2000" dirty="0">
                <a:latin typeface="Arial" panose="020B0604020202020204" pitchFamily="34" charset="0"/>
                <a:cs typeface="Arial" panose="020B0604020202020204" pitchFamily="34" charset="0"/>
              </a:rPr>
              <a:t>, fractional-step.</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To avoid the checkerboard instability, the Rhie–Chow interpolation is used.</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It is possible to </a:t>
            </a:r>
            <a:r>
              <a:rPr lang="en-US" sz="2000" dirty="0">
                <a:latin typeface="Arial" panose="020B0604020202020204" pitchFamily="34" charset="0"/>
                <a:cs typeface="Arial" panose="020B0604020202020204" pitchFamily="34" charset="0"/>
              </a:rPr>
              <a:t>save </a:t>
            </a:r>
            <a:r>
              <a:rPr lang="en-US" sz="2000" dirty="0">
                <a:effectLst/>
                <a:latin typeface="Arial" panose="020B0604020202020204" pitchFamily="34" charset="0"/>
                <a:cs typeface="Arial" panose="020B0604020202020204" pitchFamily="34" charset="0"/>
              </a:rPr>
              <a:t>in ASCII format the matrices assembled during the discretization process.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latin typeface="Arial" panose="020B0604020202020204" pitchFamily="34" charset="0"/>
                <a:cs typeface="Arial" panose="020B0604020202020204" pitchFamily="34" charset="0"/>
              </a:rPr>
              <a:t>Non-uniform boundary conditions, non-uniform initial conditions, and linear and non-linear source terms can be defined directly in the input files. No need for programming.</a:t>
            </a:r>
            <a:endParaRPr lang="en-US" sz="2000" dirty="0">
              <a:effectLst/>
              <a:latin typeface="Arial" panose="020B0604020202020204" pitchFamily="34" charset="0"/>
              <a:cs typeface="Arial" panose="020B0604020202020204" pitchFamily="34" charset="0"/>
            </a:endParaRP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Parallelization via domain decomposition.</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It leverages </a:t>
            </a:r>
            <a:r>
              <a:rPr lang="en-US" sz="2000" b="1" dirty="0">
                <a:effectLst/>
                <a:latin typeface="Arial" panose="020B0604020202020204" pitchFamily="34" charset="0"/>
                <a:cs typeface="Arial" panose="020B0604020202020204" pitchFamily="34" charset="0"/>
              </a:rPr>
              <a:t>PETSC</a:t>
            </a:r>
            <a:r>
              <a:rPr lang="en-US" sz="2000" dirty="0">
                <a:effectLst/>
                <a:latin typeface="Arial" panose="020B0604020202020204" pitchFamily="34" charset="0"/>
                <a:cs typeface="Arial" panose="020B0604020202020204" pitchFamily="34" charset="0"/>
              </a:rPr>
              <a:t> for the solution of the linear systems arising from the discretization of the equations.</a:t>
            </a:r>
          </a:p>
          <a:p>
            <a:pPr marL="365760" indent="-365760" algn="l">
              <a:lnSpc>
                <a:spcPct val="100000"/>
              </a:lnSpc>
              <a:spcBef>
                <a:spcPts val="600"/>
              </a:spcBef>
              <a:spcAft>
                <a:spcPts val="600"/>
              </a:spcAft>
              <a:buClr>
                <a:srgbClr val="E20067"/>
              </a:buClr>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The solution can be visualized using paraview or any visualization tool that supports unstructured VTK data. </a:t>
            </a: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FLUBIO under the hood</a:t>
            </a:r>
          </a:p>
        </p:txBody>
      </p:sp>
    </p:spTree>
    <p:extLst>
      <p:ext uri="{BB962C8B-B14F-4D97-AF65-F5344CB8AC3E}">
        <p14:creationId xmlns:p14="http://schemas.microsoft.com/office/powerpoint/2010/main" val="89601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4EB"/>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0936485-7351-4534-BB26-5289A0BF23EE}"/>
              </a:ext>
            </a:extLst>
          </p:cNvPr>
          <p:cNvSpPr>
            <a:spLocks noGrp="1"/>
          </p:cNvSpPr>
          <p:nvPr>
            <p:ph type="subTitle" idx="1"/>
          </p:nvPr>
        </p:nvSpPr>
        <p:spPr>
          <a:xfrm>
            <a:off x="277091" y="1097280"/>
            <a:ext cx="11628582" cy="4688463"/>
          </a:xfrm>
        </p:spPr>
        <p:txBody>
          <a:bodyPr wrap="square">
            <a:spAutoFit/>
          </a:bodyPr>
          <a:lstStyle/>
          <a:p>
            <a:pPr marL="365760" indent="-365760" algn="l">
              <a:lnSpc>
                <a:spcPct val="100000"/>
              </a:lnSpc>
              <a:spcBef>
                <a:spcPts val="400"/>
              </a:spcBef>
              <a:spcAft>
                <a:spcPts val="400"/>
              </a:spcAft>
              <a:buClr>
                <a:srgbClr val="E20067"/>
              </a:buClr>
              <a:buFont typeface="Arial" panose="020B0604020202020204" pitchFamily="34" charset="0"/>
              <a:buChar char="•"/>
            </a:pPr>
            <a:r>
              <a:rPr lang="en-US" sz="1800" dirty="0">
                <a:effectLst/>
                <a:latin typeface="Arial" panose="020B0604020202020204" pitchFamily="34" charset="0"/>
                <a:cs typeface="Arial" panose="020B0604020202020204" pitchFamily="34" charset="0"/>
              </a:rPr>
              <a:t>There is a lot of literature addressing CFD and the FVM that is distributed with basic solvers for teaching purposes [1-7].</a:t>
            </a:r>
          </a:p>
          <a:p>
            <a:pPr marL="365760" indent="-365760" algn="l">
              <a:lnSpc>
                <a:spcPct val="100000"/>
              </a:lnSpc>
              <a:spcBef>
                <a:spcPts val="400"/>
              </a:spcBef>
              <a:spcAft>
                <a:spcPts val="400"/>
              </a:spcAft>
              <a:buClr>
                <a:srgbClr val="E20067"/>
              </a:buClr>
              <a:buFont typeface="Arial" panose="020B0604020202020204" pitchFamily="34" charset="0"/>
              <a:buChar char="•"/>
            </a:pPr>
            <a:r>
              <a:rPr lang="en-US" sz="1800" dirty="0">
                <a:effectLst/>
                <a:latin typeface="Arial" panose="020B0604020202020204" pitchFamily="34" charset="0"/>
                <a:cs typeface="Arial" panose="020B0604020202020204" pitchFamily="34" charset="0"/>
              </a:rPr>
              <a:t>These solvers are getting old, do not make use of modern developments in CFD, are not supported anymore, do not support unstructured meshes, do not run in parallel, are not well documented, among many issues.</a:t>
            </a:r>
          </a:p>
          <a:p>
            <a:pPr marL="365760" indent="-365760" algn="l">
              <a:lnSpc>
                <a:spcPct val="100000"/>
              </a:lnSpc>
              <a:spcBef>
                <a:spcPts val="400"/>
              </a:spcBef>
              <a:spcAft>
                <a:spcPts val="4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With </a:t>
            </a:r>
            <a:r>
              <a:rPr lang="en-US" sz="1800" b="1" dirty="0">
                <a:latin typeface="Arial" panose="020B0604020202020204" pitchFamily="34" charset="0"/>
                <a:cs typeface="Arial" panose="020B0604020202020204" pitchFamily="34" charset="0"/>
              </a:rPr>
              <a:t>FLUBIO</a:t>
            </a:r>
            <a:r>
              <a:rPr lang="en-US" sz="1800" dirty="0">
                <a:latin typeface="Arial" panose="020B0604020202020204" pitchFamily="34" charset="0"/>
                <a:cs typeface="Arial" panose="020B0604020202020204" pitchFamily="34" charset="0"/>
              </a:rPr>
              <a:t>, we aim to address the need of many students and researchers to have a code easy to understand and to modify, but at the same time uses modern CFD developments.</a:t>
            </a:r>
          </a:p>
          <a:p>
            <a:pPr marL="365760" indent="-365760" algn="l">
              <a:lnSpc>
                <a:spcPct val="100000"/>
              </a:lnSpc>
              <a:spcBef>
                <a:spcPts val="400"/>
              </a:spcBef>
              <a:spcAft>
                <a:spcPts val="4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A solver that can be used to test hypotheses but still able to deal with complex geometries and industrial problems.</a:t>
            </a:r>
          </a:p>
          <a:p>
            <a:pPr marL="365760" indent="-365760" algn="l">
              <a:lnSpc>
                <a:spcPct val="100000"/>
              </a:lnSpc>
              <a:spcBef>
                <a:spcPts val="400"/>
              </a:spcBef>
              <a:spcAft>
                <a:spcPts val="400"/>
              </a:spcAft>
              <a:buClr>
                <a:srgbClr val="E20067"/>
              </a:buClr>
              <a:buFont typeface="Arial" panose="020B0604020202020204" pitchFamily="34" charset="0"/>
              <a:buChar char="•"/>
            </a:pPr>
            <a:r>
              <a:rPr lang="en-US" sz="1800" dirty="0">
                <a:latin typeface="Arial" panose="020B0604020202020204" pitchFamily="34" charset="0"/>
                <a:cs typeface="Arial" panose="020B0604020202020204" pitchFamily="34" charset="0"/>
              </a:rPr>
              <a:t>We want to address the frustrations and difficulties found when using legacy solvers and solvers lacking documentation. </a:t>
            </a:r>
          </a:p>
          <a:p>
            <a:pPr marL="365760" indent="-365760" algn="l">
              <a:lnSpc>
                <a:spcPct val="100000"/>
              </a:lnSpc>
              <a:spcBef>
                <a:spcPts val="400"/>
              </a:spcBef>
              <a:spcAft>
                <a:spcPts val="400"/>
              </a:spcAft>
              <a:buClr>
                <a:srgbClr val="E20067"/>
              </a:buClr>
              <a:buFont typeface="Arial" panose="020B0604020202020204" pitchFamily="34" charset="0"/>
              <a:buChar char="•"/>
            </a:pPr>
            <a:r>
              <a:rPr lang="en-US" sz="1800" dirty="0">
                <a:effectLst/>
                <a:latin typeface="Arial" panose="020B0604020202020204" pitchFamily="34" charset="0"/>
                <a:cs typeface="Arial" panose="020B0604020202020204" pitchFamily="34" charset="0"/>
              </a:rPr>
              <a:t>We do not want to compete with well-established open-source CFD solvers. To name a few, OpenFOAM, SU2, code-saturne, MFIX, FEniCS, fluidity.  </a:t>
            </a:r>
          </a:p>
          <a:p>
            <a:pPr marL="365760" indent="-365760" algn="l">
              <a:lnSpc>
                <a:spcPct val="100000"/>
              </a:lnSpc>
              <a:spcBef>
                <a:spcPts val="400"/>
              </a:spcBef>
              <a:spcAft>
                <a:spcPts val="400"/>
              </a:spcAft>
              <a:buClr>
                <a:srgbClr val="E20067"/>
              </a:buClr>
              <a:buFont typeface="Arial" panose="020B0604020202020204" pitchFamily="34" charset="0"/>
              <a:buChar char="•"/>
            </a:pPr>
            <a:r>
              <a:rPr lang="en-US" sz="1800" dirty="0">
                <a:effectLst/>
                <a:latin typeface="Arial" panose="020B0604020202020204" pitchFamily="34" charset="0"/>
                <a:cs typeface="Arial" panose="020B0604020202020204" pitchFamily="34" charset="0"/>
              </a:rPr>
              <a:t>As an open-source project, everybody is welcome to join the development. </a:t>
            </a:r>
            <a:r>
              <a:rPr lang="en-US" sz="1800" dirty="0">
                <a:latin typeface="Arial" panose="020B0604020202020204" pitchFamily="34" charset="0"/>
                <a:cs typeface="Arial" panose="020B0604020202020204" pitchFamily="34" charset="0"/>
              </a:rPr>
              <a:t>There is a lot of room for new ideas, we are open minded and open to suggestions.</a:t>
            </a:r>
            <a:endParaRPr lang="en-US" sz="1800" dirty="0">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23FFAE0-F8EE-48A9-8694-8EBC6CA839F4}"/>
              </a:ext>
            </a:extLst>
          </p:cNvPr>
          <p:cNvSpPr txBox="1"/>
          <p:nvPr/>
        </p:nvSpPr>
        <p:spPr>
          <a:xfrm>
            <a:off x="-1419460" y="3027178"/>
            <a:ext cx="1083272" cy="369332"/>
          </a:xfrm>
          <a:prstGeom prst="rect">
            <a:avLst/>
          </a:prstGeom>
          <a:solidFill>
            <a:srgbClr val="E20067"/>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CD37EC-9EC6-4EF5-B0CA-236192394487}"/>
              </a:ext>
            </a:extLst>
          </p:cNvPr>
          <p:cNvSpPr txBox="1"/>
          <p:nvPr/>
        </p:nvSpPr>
        <p:spPr>
          <a:xfrm>
            <a:off x="-1419460" y="2112778"/>
            <a:ext cx="1083272" cy="369332"/>
          </a:xfrm>
          <a:prstGeom prst="rect">
            <a:avLst/>
          </a:prstGeom>
          <a:solidFill>
            <a:srgbClr val="7EBF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114EE39-CCE9-43B8-9B2D-201405E053AF}"/>
              </a:ext>
            </a:extLst>
          </p:cNvPr>
          <p:cNvSpPr txBox="1"/>
          <p:nvPr/>
        </p:nvSpPr>
        <p:spPr>
          <a:xfrm>
            <a:off x="-1419460" y="1198378"/>
            <a:ext cx="1083272" cy="369332"/>
          </a:xfrm>
          <a:prstGeom prst="rect">
            <a:avLst/>
          </a:prstGeom>
          <a:solidFill>
            <a:srgbClr val="FF65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7D4E73F-A37F-429C-AB03-1A222CEAFAB7}"/>
              </a:ext>
            </a:extLst>
          </p:cNvPr>
          <p:cNvSpPr txBox="1"/>
          <p:nvPr/>
        </p:nvSpPr>
        <p:spPr>
          <a:xfrm>
            <a:off x="-1419460" y="3941578"/>
            <a:ext cx="1083272" cy="369332"/>
          </a:xfrm>
          <a:prstGeom prst="rect">
            <a:avLst/>
          </a:prstGeom>
          <a:solidFill>
            <a:srgbClr val="14A0CF"/>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320B7EF-40FB-459B-B84E-00D3E7966A42}"/>
              </a:ext>
            </a:extLst>
          </p:cNvPr>
          <p:cNvSpPr txBox="1"/>
          <p:nvPr/>
        </p:nvSpPr>
        <p:spPr>
          <a:xfrm>
            <a:off x="-1419460" y="4855978"/>
            <a:ext cx="1083272" cy="369332"/>
          </a:xfrm>
          <a:prstGeom prst="rect">
            <a:avLst/>
          </a:prstGeom>
          <a:solidFill>
            <a:schemeClr val="tx1">
              <a:lumMod val="75000"/>
              <a:lumOff val="25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817D10DA-FF16-4EF7-80C8-E38BC508AB03}"/>
              </a:ext>
            </a:extLst>
          </p:cNvPr>
          <p:cNvSpPr txBox="1"/>
          <p:nvPr/>
        </p:nvSpPr>
        <p:spPr>
          <a:xfrm>
            <a:off x="-1419460" y="5770378"/>
            <a:ext cx="1083272" cy="369332"/>
          </a:xfrm>
          <a:prstGeom prst="rect">
            <a:avLst/>
          </a:prstGeom>
          <a:solidFill>
            <a:srgbClr val="F7F4EB"/>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2DAF68-2034-4058-9376-7DE651163E35}"/>
              </a:ext>
            </a:extLst>
          </p:cNvPr>
          <p:cNvSpPr txBox="1"/>
          <p:nvPr/>
        </p:nvSpPr>
        <p:spPr>
          <a:xfrm>
            <a:off x="-1419460" y="283978"/>
            <a:ext cx="1083272" cy="369332"/>
          </a:xfrm>
          <a:prstGeom prst="rect">
            <a:avLst/>
          </a:prstGeom>
          <a:solidFill>
            <a:srgbClr val="FFCC09"/>
          </a:solidFill>
        </p:spPr>
        <p:txBody>
          <a:bodyPr wrap="square" rtlCol="0">
            <a:spAutoFit/>
          </a:bodyPr>
          <a:lstStyle/>
          <a:p>
            <a:endParaRPr lang="en-US" dirty="0"/>
          </a:p>
        </p:txBody>
      </p:sp>
      <p:sp>
        <p:nvSpPr>
          <p:cNvPr id="14" name="Titolo 1">
            <a:extLst>
              <a:ext uri="{FF2B5EF4-FFF2-40B4-BE49-F238E27FC236}">
                <a16:creationId xmlns:a16="http://schemas.microsoft.com/office/drawing/2014/main" id="{3AC5D766-B894-462D-BFFE-A0CAACB42F1F}"/>
              </a:ext>
            </a:extLst>
          </p:cNvPr>
          <p:cNvSpPr>
            <a:spLocks noGrp="1"/>
          </p:cNvSpPr>
          <p:nvPr>
            <p:ph type="ctrTitle"/>
          </p:nvPr>
        </p:nvSpPr>
        <p:spPr>
          <a:xfrm>
            <a:off x="277091" y="63921"/>
            <a:ext cx="11628582" cy="830997"/>
          </a:xfrm>
        </p:spPr>
        <p:txBody>
          <a:bodyPr wrap="square">
            <a:spAutoFit/>
          </a:bodyPr>
          <a:lstStyle/>
          <a:p>
            <a:pPr>
              <a:lnSpc>
                <a:spcPct val="100000"/>
              </a:lnSpc>
            </a:pPr>
            <a:r>
              <a:rPr lang="it-IT" sz="4800" b="1" dirty="0">
                <a:latin typeface="Arial" panose="020B0604020202020204" pitchFamily="34" charset="0"/>
                <a:cs typeface="Arial" panose="020B0604020202020204" pitchFamily="34" charset="0"/>
              </a:rPr>
              <a:t>Motivation behind FLUBIO</a:t>
            </a:r>
          </a:p>
        </p:txBody>
      </p:sp>
      <p:sp>
        <p:nvSpPr>
          <p:cNvPr id="12" name="Sottotitolo 2">
            <a:extLst>
              <a:ext uri="{FF2B5EF4-FFF2-40B4-BE49-F238E27FC236}">
                <a16:creationId xmlns:a16="http://schemas.microsoft.com/office/drawing/2014/main" id="{C0FCDE91-8962-4177-BB79-7B8E4F719C38}"/>
              </a:ext>
            </a:extLst>
          </p:cNvPr>
          <p:cNvSpPr txBox="1">
            <a:spLocks/>
          </p:cNvSpPr>
          <p:nvPr/>
        </p:nvSpPr>
        <p:spPr>
          <a:xfrm>
            <a:off x="0" y="5903893"/>
            <a:ext cx="12192000" cy="954107"/>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E20067"/>
              </a:buClr>
            </a:pPr>
            <a:r>
              <a:rPr lang="en-US" sz="800" dirty="0">
                <a:latin typeface="Arial" panose="020B0604020202020204" pitchFamily="34" charset="0"/>
                <a:cs typeface="Arial" panose="020B0604020202020204" pitchFamily="34" charset="0"/>
              </a:rPr>
              <a:t>[1] The Finite Volume Method in Computational Fluid Dynamics: An Advanced Introduction With OpenFOAM and Matlab. F. Moukalled, L. Mangani, M. Darwish. 2015, Springer-Verlag</a:t>
            </a:r>
          </a:p>
          <a:p>
            <a:pPr algn="l">
              <a:lnSpc>
                <a:spcPct val="100000"/>
              </a:lnSpc>
              <a:spcBef>
                <a:spcPts val="0"/>
              </a:spcBef>
              <a:buClr>
                <a:srgbClr val="E20067"/>
              </a:buClr>
            </a:pPr>
            <a:r>
              <a:rPr lang="en-US" sz="800" dirty="0">
                <a:latin typeface="Arial" panose="020B0604020202020204" pitchFamily="34" charset="0"/>
                <a:cs typeface="Arial" panose="020B0604020202020204" pitchFamily="34" charset="0"/>
              </a:rPr>
              <a:t>[2] Finite Volume Methods for Hyperbolic Problems. R. Leveque. 2002, Cambridge University Press.</a:t>
            </a:r>
          </a:p>
          <a:p>
            <a:pPr algn="l">
              <a:lnSpc>
                <a:spcPct val="100000"/>
              </a:lnSpc>
              <a:spcBef>
                <a:spcPts val="0"/>
              </a:spcBef>
              <a:buClr>
                <a:srgbClr val="E20067"/>
              </a:buClr>
            </a:pPr>
            <a:r>
              <a:rPr lang="en-US" sz="800" dirty="0">
                <a:latin typeface="Arial" panose="020B0604020202020204" pitchFamily="34" charset="0"/>
                <a:cs typeface="Arial" panose="020B0604020202020204" pitchFamily="34" charset="0"/>
              </a:rPr>
              <a:t>[3] Computational Gasdynamics. C. Laney. 1998, Cambridge University Press.</a:t>
            </a:r>
          </a:p>
          <a:p>
            <a:pPr algn="l">
              <a:lnSpc>
                <a:spcPct val="100000"/>
              </a:lnSpc>
              <a:spcBef>
                <a:spcPts val="0"/>
              </a:spcBef>
              <a:buClr>
                <a:srgbClr val="E20067"/>
              </a:buClr>
            </a:pPr>
            <a:r>
              <a:rPr lang="en-US" sz="800" dirty="0">
                <a:latin typeface="Arial" panose="020B0604020202020204" pitchFamily="34" charset="0"/>
                <a:cs typeface="Arial" panose="020B0604020202020204" pitchFamily="34" charset="0"/>
              </a:rPr>
              <a:t>[4] Computational Methods for Fluid Dynamics. J. H. Ferziger, M. Peric, R. Street. 2020, Springer.</a:t>
            </a:r>
          </a:p>
          <a:p>
            <a:pPr algn="l">
              <a:lnSpc>
                <a:spcPct val="100000"/>
              </a:lnSpc>
              <a:spcBef>
                <a:spcPts val="0"/>
              </a:spcBef>
              <a:buClr>
                <a:srgbClr val="E20067"/>
              </a:buClr>
            </a:pPr>
            <a:r>
              <a:rPr lang="en-US" sz="800" dirty="0">
                <a:latin typeface="Arial" panose="020B0604020202020204" pitchFamily="34" charset="0"/>
                <a:cs typeface="Arial" panose="020B0604020202020204" pitchFamily="34" charset="0"/>
              </a:rPr>
              <a:t>[5] Computation of Conduction and Duct Flow Heat Transfer. S. Patankar. 1991, Innovative Research, Inc.</a:t>
            </a:r>
          </a:p>
          <a:p>
            <a:pPr algn="l">
              <a:lnSpc>
                <a:spcPct val="100000"/>
              </a:lnSpc>
              <a:spcBef>
                <a:spcPts val="0"/>
              </a:spcBef>
              <a:buClr>
                <a:srgbClr val="E20067"/>
              </a:buClr>
            </a:pPr>
            <a:r>
              <a:rPr lang="en-US" sz="800" dirty="0">
                <a:latin typeface="Arial" panose="020B0604020202020204" pitchFamily="34" charset="0"/>
                <a:cs typeface="Arial" panose="020B0604020202020204" pitchFamily="34" charset="0"/>
              </a:rPr>
              <a:t>[6] Riemann Solvers and Numerical Methods for Fluid Dynamics: A Practical Introduction. E. Toro. 2009, Springer.</a:t>
            </a:r>
          </a:p>
          <a:p>
            <a:pPr algn="l">
              <a:lnSpc>
                <a:spcPct val="100000"/>
              </a:lnSpc>
              <a:spcBef>
                <a:spcPts val="0"/>
              </a:spcBef>
              <a:buClr>
                <a:srgbClr val="E20067"/>
              </a:buClr>
            </a:pPr>
            <a:r>
              <a:rPr lang="en-US" sz="800" dirty="0">
                <a:latin typeface="Arial" panose="020B0604020202020204" pitchFamily="34" charset="0"/>
                <a:cs typeface="Arial" panose="020B0604020202020204" pitchFamily="34" charset="0"/>
              </a:rPr>
              <a:t>[7] Computational Fluid Dynamics. Vol. 1-2. K. Hoffmann, S. Chiang. 2000, EESbooks.</a:t>
            </a:r>
          </a:p>
        </p:txBody>
      </p:sp>
    </p:spTree>
    <p:extLst>
      <p:ext uri="{BB962C8B-B14F-4D97-AF65-F5344CB8AC3E}">
        <p14:creationId xmlns:p14="http://schemas.microsoft.com/office/powerpoint/2010/main" val="308839865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3043</Words>
  <Application>Microsoft Office PowerPoint</Application>
  <PresentationFormat>Widescreen</PresentationFormat>
  <Paragraphs>413</Paragraphs>
  <Slides>29</Slides>
  <Notes>26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29</vt:i4>
      </vt:variant>
    </vt:vector>
  </HeadingPairs>
  <TitlesOfParts>
    <vt:vector size="35" baseType="lpstr">
      <vt:lpstr>Arial</vt:lpstr>
      <vt:lpstr>Arial Nova</vt:lpstr>
      <vt:lpstr>Calibri</vt:lpstr>
      <vt:lpstr>Calibri Light</vt:lpstr>
      <vt:lpstr>Courier New</vt:lpstr>
      <vt:lpstr>Tema di Office</vt:lpstr>
      <vt:lpstr>Presentazione standard di PowerPoint</vt:lpstr>
      <vt:lpstr>FLUBIO-PETSC</vt:lpstr>
      <vt:lpstr>What about the name of the solver?  Why FLUBIO-PETSC?</vt:lpstr>
      <vt:lpstr>What is FLUBIO? – General description</vt:lpstr>
      <vt:lpstr>What is NOT FLUBIO? – Disclaimer </vt:lpstr>
      <vt:lpstr>What is NOT FLUBIO? – Disclaimer </vt:lpstr>
      <vt:lpstr>FLUBIO under the hood</vt:lpstr>
      <vt:lpstr>FLUBIO under the hood</vt:lpstr>
      <vt:lpstr>Motivation behind FLUBIO</vt:lpstr>
      <vt:lpstr>Source code organization</vt:lpstr>
      <vt:lpstr>Building blocks</vt:lpstr>
      <vt:lpstr>Discretization options</vt:lpstr>
      <vt:lpstr>Solvers currently implemented</vt:lpstr>
      <vt:lpstr>Case organization</vt:lpstr>
      <vt:lpstr>Input files – JSON format</vt:lpstr>
      <vt:lpstr>Turbulence modeling capabilities</vt:lpstr>
      <vt:lpstr>Some FLUBIO sugar</vt:lpstr>
      <vt:lpstr>Some FLUBIO sugar</vt:lpstr>
      <vt:lpstr>Some FLUBIO sugar</vt:lpstr>
      <vt:lpstr>Some FLUBIO sugar</vt:lpstr>
      <vt:lpstr>Some FLUBIO sugar</vt:lpstr>
      <vt:lpstr>Some FLUBIO sugar</vt:lpstr>
      <vt:lpstr>What is next?</vt:lpstr>
      <vt:lpstr>What is next?</vt:lpstr>
      <vt:lpstr>Presentazione standard di PowerPoint</vt:lpstr>
      <vt:lpstr>Presentazione standard di PowerPoint</vt:lpstr>
      <vt:lpstr>Presentazione standard di PowerPoint</vt:lpstr>
      <vt:lpstr>How to cite FLUBIO?</vt:lpstr>
      <vt:lpstr>Live demonstration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FLUBIO</dc:title>
  <dc:creator>Edoardo alinovi</dc:creator>
  <cp:lastModifiedBy>Edoardo alinovi</cp:lastModifiedBy>
  <cp:revision>437</cp:revision>
  <dcterms:created xsi:type="dcterms:W3CDTF">2021-03-06T13:54:01Z</dcterms:created>
  <dcterms:modified xsi:type="dcterms:W3CDTF">2021-08-09T17:19:02Z</dcterms:modified>
</cp:coreProperties>
</file>